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sldIdLst>
    <p:sldId id="256" r:id="rId2"/>
    <p:sldId id="309" r:id="rId3"/>
    <p:sldId id="306" r:id="rId4"/>
    <p:sldId id="310" r:id="rId5"/>
    <p:sldId id="303" r:id="rId6"/>
    <p:sldId id="304" r:id="rId7"/>
    <p:sldId id="305" r:id="rId8"/>
    <p:sldId id="302" r:id="rId9"/>
    <p:sldId id="318" r:id="rId10"/>
    <p:sldId id="333" r:id="rId11"/>
    <p:sldId id="291" r:id="rId12"/>
    <p:sldId id="334" r:id="rId13"/>
    <p:sldId id="327" r:id="rId14"/>
    <p:sldId id="330" r:id="rId15"/>
    <p:sldId id="329" r:id="rId16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acho almiron" initials="na" lastIdx="1" clrIdx="0">
    <p:extLst>
      <p:ext uri="{19B8F6BF-5375-455C-9EA6-DF929625EA0E}">
        <p15:presenceInfo xmlns:p15="http://schemas.microsoft.com/office/powerpoint/2012/main" userId="9bacab30339957f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4F0D73-1A08-4A6B-BBE4-E80927EDF02C}" type="datetimeFigureOut">
              <a:rPr lang="es-AR" smtClean="0"/>
              <a:t>16/4/2020</a:t>
            </a:fld>
            <a:endParaRPr lang="es-A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BE2DB4-A4D2-4A2F-9AE4-4CAA804F8DD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46027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DA9E3-48AE-4DDC-86FC-E7806E62E2DE}" type="datetime1">
              <a:rPr lang="es-AR" smtClean="0"/>
              <a:t>16/4/2020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33123-EE8F-42EE-B1AE-618D7E6540A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38442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E9357-E80A-4054-BF91-A868D5F8CAB8}" type="datetime1">
              <a:rPr lang="es-AR" smtClean="0"/>
              <a:t>16/4/2020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33123-EE8F-42EE-B1AE-618D7E6540A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49039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CC6A8-32D2-4BF9-A192-D0917A9DA7A0}" type="datetime1">
              <a:rPr lang="es-AR" smtClean="0"/>
              <a:t>16/4/2020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33123-EE8F-42EE-B1AE-618D7E6540A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69487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D11C5-A8FE-4F08-8CEB-425C40BC8A92}" type="datetime1">
              <a:rPr lang="es-AR" smtClean="0"/>
              <a:t>16/4/2020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33123-EE8F-42EE-B1AE-618D7E6540A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68523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31AE5-4EC5-4CEE-9565-B6073F277B11}" type="datetime1">
              <a:rPr lang="es-AR" smtClean="0"/>
              <a:t>16/4/2020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33123-EE8F-42EE-B1AE-618D7E6540A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45372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07921-8882-417E-A6FC-266419CA5A1C}" type="datetime1">
              <a:rPr lang="es-AR" smtClean="0"/>
              <a:t>16/4/2020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33123-EE8F-42EE-B1AE-618D7E6540A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09400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2F8D0-4BAA-4144-8C70-93D8D4287D7D}" type="datetime1">
              <a:rPr lang="es-AR" smtClean="0"/>
              <a:t>16/4/2020</a:t>
            </a:fld>
            <a:endParaRPr lang="es-A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33123-EE8F-42EE-B1AE-618D7E6540A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02041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03B37-5213-4F0C-A76A-120A83013A61}" type="datetime1">
              <a:rPr lang="es-AR" smtClean="0"/>
              <a:t>16/4/2020</a:t>
            </a:fld>
            <a:endParaRPr lang="es-A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33123-EE8F-42EE-B1AE-618D7E6540A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5404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4DECC-AF0B-4B42-AE55-52DE285ACAF4}" type="datetime1">
              <a:rPr lang="es-AR" smtClean="0"/>
              <a:t>16/4/2020</a:t>
            </a:fld>
            <a:endParaRPr lang="es-A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33123-EE8F-42EE-B1AE-618D7E6540A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21536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C3B7C-CAC5-496D-A843-E7C619708DE0}" type="datetime1">
              <a:rPr lang="es-AR" smtClean="0"/>
              <a:t>16/4/2020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33123-EE8F-42EE-B1AE-618D7E6540A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28600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13F01-1A1C-4AD1-8B4E-83EA36FBF5A3}" type="datetime1">
              <a:rPr lang="es-AR" smtClean="0"/>
              <a:t>16/4/2020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33123-EE8F-42EE-B1AE-618D7E6540A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82232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45C718-694C-4C90-80A5-7BCEDD5FF967}" type="datetime1">
              <a:rPr lang="es-AR" smtClean="0"/>
              <a:t>16/4/2020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33123-EE8F-42EE-B1AE-618D7E6540A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86631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511" y="388626"/>
            <a:ext cx="5528732" cy="1103843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1683026" y="3775512"/>
            <a:ext cx="100938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AR" sz="2800" dirty="0">
                <a:latin typeface="Helvetica" panose="020B0604020202020204" pitchFamily="34" charset="0"/>
                <a:ea typeface="Roboto" panose="02000000000000000000" pitchFamily="2" charset="0"/>
                <a:cs typeface="Helvetica" panose="020B0604020202020204" pitchFamily="34" charset="0"/>
              </a:rPr>
              <a:t>Propuesta de Reestructuración de la Deuda Externa Pública</a:t>
            </a:r>
          </a:p>
        </p:txBody>
      </p:sp>
      <p:cxnSp>
        <p:nvCxnSpPr>
          <p:cNvPr id="10" name="Conector recto 9"/>
          <p:cNvCxnSpPr/>
          <p:nvPr/>
        </p:nvCxnSpPr>
        <p:spPr>
          <a:xfrm>
            <a:off x="2159875" y="4393324"/>
            <a:ext cx="9616966" cy="0"/>
          </a:xfrm>
          <a:prstGeom prst="line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uadroTexto 10"/>
          <p:cNvSpPr txBox="1"/>
          <p:nvPr/>
        </p:nvSpPr>
        <p:spPr>
          <a:xfrm>
            <a:off x="3063765" y="4487917"/>
            <a:ext cx="87130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AR" sz="2400" dirty="0">
                <a:latin typeface="Helvetica" panose="020B0604020202020204" pitchFamily="34" charset="0"/>
                <a:ea typeface="Roboto Thin" panose="02000000000000000000" pitchFamily="2" charset="0"/>
                <a:cs typeface="Helvetica" panose="020B0604020202020204" pitchFamily="34" charset="0"/>
              </a:rPr>
              <a:t>Bonos Globales Trust </a:t>
            </a:r>
            <a:r>
              <a:rPr lang="es-AR" sz="2400" dirty="0" err="1">
                <a:latin typeface="Helvetica" panose="020B0604020202020204" pitchFamily="34" charset="0"/>
                <a:ea typeface="Roboto Thin" panose="02000000000000000000" pitchFamily="2" charset="0"/>
                <a:cs typeface="Helvetica" panose="020B0604020202020204" pitchFamily="34" charset="0"/>
              </a:rPr>
              <a:t>Indenture</a:t>
            </a:r>
            <a:r>
              <a:rPr lang="es-AR" sz="2400" dirty="0">
                <a:latin typeface="Helvetica" panose="020B0604020202020204" pitchFamily="34" charset="0"/>
                <a:ea typeface="Roboto Thin" panose="02000000000000000000" pitchFamily="2" charset="0"/>
                <a:cs typeface="Helvetica" panose="020B0604020202020204" pitchFamily="34" charset="0"/>
              </a:rPr>
              <a:t> 2005 y 2016</a:t>
            </a:r>
          </a:p>
        </p:txBody>
      </p:sp>
    </p:spTree>
    <p:extLst>
      <p:ext uri="{BB962C8B-B14F-4D97-AF65-F5344CB8AC3E}">
        <p14:creationId xmlns:p14="http://schemas.microsoft.com/office/powerpoint/2010/main" val="30160701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531"/>
          <a:stretch/>
        </p:blipFill>
        <p:spPr>
          <a:xfrm>
            <a:off x="11629346" y="53792"/>
            <a:ext cx="426817" cy="663650"/>
          </a:xfrm>
          <a:prstGeom prst="rect">
            <a:avLst/>
          </a:prstGeom>
        </p:spPr>
      </p:pic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33123-EE8F-42EE-B1AE-618D7E6540A1}" type="slidenum">
              <a:rPr lang="es-AR" smtClean="0"/>
              <a:t>10</a:t>
            </a:fld>
            <a:endParaRPr lang="es-AR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7A0FAA23-032B-4C3B-A680-7DC680AF7AB0}"/>
              </a:ext>
            </a:extLst>
          </p:cNvPr>
          <p:cNvSpPr txBox="1"/>
          <p:nvPr/>
        </p:nvSpPr>
        <p:spPr>
          <a:xfrm>
            <a:off x="389695" y="1060174"/>
            <a:ext cx="11666467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ü"/>
            </a:pPr>
            <a:endParaRPr lang="es-AR" sz="24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s-AR" sz="2800" dirty="0">
                <a:solidFill>
                  <a:srgbClr val="00B0F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Extensión de plazos y periodo de </a:t>
            </a:r>
            <a:r>
              <a:rPr lang="es-AR" sz="2800" dirty="0" smtClean="0">
                <a:solidFill>
                  <a:srgbClr val="00B0F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gracia: </a:t>
            </a:r>
            <a:r>
              <a:rPr lang="es-AR" sz="2400" dirty="0">
                <a:latin typeface="Helvetica" panose="020B0604020202020204" pitchFamily="34" charset="0"/>
                <a:cs typeface="Helvetica" panose="020B0604020202020204" pitchFamily="34" charset="0"/>
              </a:rPr>
              <a:t>la nueva estructura de deuda debe aliviar considerablemente los vencimientos en moneda extranjera en el corto plazo para que el país pueda recuperar una senda de crecimiento sostenible.</a:t>
            </a:r>
          </a:p>
          <a:p>
            <a:pPr algn="just"/>
            <a:r>
              <a:rPr lang="es-AR" sz="240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</a:p>
          <a:p>
            <a:pPr algn="just"/>
            <a:endParaRPr lang="es-AR" sz="24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s-AR" sz="2800" dirty="0">
                <a:solidFill>
                  <a:srgbClr val="00B0F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Disminución </a:t>
            </a:r>
            <a:r>
              <a:rPr lang="es-AR" sz="2800" dirty="0" smtClean="0">
                <a:solidFill>
                  <a:srgbClr val="00B0F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significativa </a:t>
            </a:r>
            <a:r>
              <a:rPr lang="es-AR" sz="2800" dirty="0">
                <a:solidFill>
                  <a:srgbClr val="00B0F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en las tasas de interés: </a:t>
            </a:r>
            <a:r>
              <a:rPr lang="es-AR" sz="2400" dirty="0">
                <a:latin typeface="Helvetica" panose="020B0604020202020204" pitchFamily="34" charset="0"/>
                <a:cs typeface="Helvetica" panose="020B0604020202020204" pitchFamily="34" charset="0"/>
              </a:rPr>
              <a:t>reducir los servicios de deuda en el largo plazo y bajar los costos de refinanciación.</a:t>
            </a:r>
          </a:p>
          <a:p>
            <a:pPr algn="just"/>
            <a:endParaRPr lang="es-AR" sz="24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es-AR" sz="2800" dirty="0">
                <a:solidFill>
                  <a:srgbClr val="00B0F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Reducción del capital adeudado: </a:t>
            </a:r>
            <a:r>
              <a:rPr lang="es-AR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garantizar </a:t>
            </a:r>
            <a:r>
              <a:rPr lang="es-AR" sz="2400" dirty="0">
                <a:latin typeface="Helvetica" panose="020B0604020202020204" pitchFamily="34" charset="0"/>
                <a:cs typeface="Helvetica" panose="020B0604020202020204" pitchFamily="34" charset="0"/>
              </a:rPr>
              <a:t>solvencia.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es-AR" sz="24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es-AR" sz="24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en-US" sz="24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D33C33D8-E546-4F64-B257-8C4A610C707E}"/>
              </a:ext>
            </a:extLst>
          </p:cNvPr>
          <p:cNvSpPr txBox="1">
            <a:spLocks/>
          </p:cNvSpPr>
          <p:nvPr/>
        </p:nvSpPr>
        <p:spPr>
          <a:xfrm>
            <a:off x="0" y="-26126"/>
            <a:ext cx="12192000" cy="748972"/>
          </a:xfrm>
          <a:prstGeom prst="rect">
            <a:avLst/>
          </a:prstGeom>
          <a:solidFill>
            <a:srgbClr val="CCECFF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sz="3200" dirty="0">
                <a:latin typeface="Helvetica" panose="020B0604020202020204" pitchFamily="34" charset="0"/>
                <a:ea typeface="Roboto" panose="02000000000000000000" pitchFamily="2" charset="0"/>
                <a:cs typeface="Helvetica" panose="020B0604020202020204" pitchFamily="34" charset="0"/>
              </a:rPr>
              <a:t>	Medios para recuperar la sostenibilidad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5206CECE-7F2E-4587-9259-255A9ABDD27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531"/>
          <a:stretch/>
        </p:blipFill>
        <p:spPr>
          <a:xfrm>
            <a:off x="11671699" y="127640"/>
            <a:ext cx="426817" cy="66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23142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48972"/>
          </a:xfrm>
          <a:solidFill>
            <a:srgbClr val="CCECFF"/>
          </a:solidFill>
        </p:spPr>
        <p:txBody>
          <a:bodyPr>
            <a:normAutofit/>
          </a:bodyPr>
          <a:lstStyle/>
          <a:p>
            <a:r>
              <a:rPr lang="es-AR" sz="3200" dirty="0">
                <a:latin typeface="Roboto" panose="02000000000000000000" pitchFamily="2" charset="0"/>
                <a:ea typeface="Roboto" panose="02000000000000000000" pitchFamily="2" charset="0"/>
              </a:rPr>
              <a:t>	</a:t>
            </a:r>
            <a:r>
              <a:rPr lang="es-AR" sz="3200" dirty="0">
                <a:latin typeface="Helvetica" panose="020B0604020202020204" pitchFamily="34" charset="0"/>
                <a:ea typeface="Roboto" panose="02000000000000000000" pitchFamily="2" charset="0"/>
                <a:cs typeface="Helvetica" panose="020B0604020202020204" pitchFamily="34" charset="0"/>
              </a:rPr>
              <a:t>Bonos a reestructurar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531"/>
          <a:stretch/>
        </p:blipFill>
        <p:spPr>
          <a:xfrm>
            <a:off x="11629346" y="53792"/>
            <a:ext cx="426817" cy="663650"/>
          </a:xfrm>
          <a:prstGeom prst="rect">
            <a:avLst/>
          </a:prstGeom>
        </p:spPr>
      </p:pic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33123-EE8F-42EE-B1AE-618D7E6540A1}" type="slidenum">
              <a:rPr lang="es-AR" smtClean="0"/>
              <a:t>11</a:t>
            </a:fld>
            <a:endParaRPr lang="es-AR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5BB9DDED-4615-4692-9F88-A6098AA64012}"/>
              </a:ext>
            </a:extLst>
          </p:cNvPr>
          <p:cNvSpPr/>
          <p:nvPr/>
        </p:nvSpPr>
        <p:spPr>
          <a:xfrm>
            <a:off x="1043606" y="1501482"/>
            <a:ext cx="11012557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s-AR" sz="280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s-AR" sz="2800" dirty="0">
                <a:solidFill>
                  <a:srgbClr val="00B0F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21</a:t>
            </a:r>
            <a:r>
              <a:rPr lang="es-AR" sz="2800" dirty="0">
                <a:latin typeface="Helvetica" panose="020B0604020202020204" pitchFamily="34" charset="0"/>
                <a:cs typeface="Helvetica" panose="020B0604020202020204" pitchFamily="34" charset="0"/>
              </a:rPr>
              <a:t> bonos elegibles </a:t>
            </a:r>
            <a:r>
              <a:rPr lang="es-AR" sz="28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(17 de ellos emitidos en los últimos 4 años)</a:t>
            </a:r>
            <a:endParaRPr lang="es-AR" sz="28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endParaRPr lang="es-AR" sz="28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AR" sz="2800" dirty="0">
                <a:latin typeface="Helvetica" panose="020B0604020202020204" pitchFamily="34" charset="0"/>
                <a:cs typeface="Helvetica" panose="020B0604020202020204" pitchFamily="34" charset="0"/>
              </a:rPr>
              <a:t>Dólares estadounidenses, Euros , Francos</a:t>
            </a:r>
          </a:p>
          <a:p>
            <a:endParaRPr lang="es-AR" sz="28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AR" sz="2800" dirty="0">
                <a:latin typeface="Helvetica" panose="020B0604020202020204" pitchFamily="34" charset="0"/>
                <a:cs typeface="Helvetica" panose="020B0604020202020204" pitchFamily="34" charset="0"/>
              </a:rPr>
              <a:t> Legislación extranjera</a:t>
            </a:r>
          </a:p>
          <a:p>
            <a:endParaRPr lang="es-AR" sz="28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AR" sz="280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s-AR" sz="28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Stock = </a:t>
            </a:r>
            <a:r>
              <a:rPr lang="es-AR" sz="2800" dirty="0" smtClean="0">
                <a:solidFill>
                  <a:srgbClr val="00B0F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U$S 66.238</a:t>
            </a:r>
            <a:r>
              <a:rPr lang="es-AR" sz="28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s-AR" sz="2800" dirty="0">
                <a:latin typeface="Helvetica" panose="020B0604020202020204" pitchFamily="34" charset="0"/>
                <a:cs typeface="Helvetica" panose="020B0604020202020204" pitchFamily="34" charset="0"/>
              </a:rPr>
              <a:t>millones </a:t>
            </a:r>
            <a:r>
              <a:rPr lang="es-AR" sz="28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(U$S 41.548 millones emitidos en los últimos 4 años)</a:t>
            </a:r>
            <a:endParaRPr lang="es-AR" sz="28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endParaRPr lang="en-US" sz="40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6B1A9077-E270-422F-A47F-DF5B12F089A0}"/>
              </a:ext>
            </a:extLst>
          </p:cNvPr>
          <p:cNvSpPr txBox="1"/>
          <p:nvPr/>
        </p:nvSpPr>
        <p:spPr>
          <a:xfrm>
            <a:off x="1057613" y="6356350"/>
            <a:ext cx="107851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Fuente: </a:t>
            </a:r>
            <a:r>
              <a:rPr lang="en-US" sz="1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Secretaría</a:t>
            </a: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de </a:t>
            </a:r>
            <a:r>
              <a:rPr lang="en-US" sz="1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Finanzas</a:t>
            </a: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 - </a:t>
            </a:r>
            <a:r>
              <a:rPr lang="en-US" sz="1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Tipo</a:t>
            </a: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de </a:t>
            </a:r>
            <a:r>
              <a:rPr lang="en-US" sz="1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cambio</a:t>
            </a: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31-12-2019</a:t>
            </a:r>
          </a:p>
        </p:txBody>
      </p:sp>
    </p:spTree>
    <p:extLst>
      <p:ext uri="{BB962C8B-B14F-4D97-AF65-F5344CB8AC3E}">
        <p14:creationId xmlns:p14="http://schemas.microsoft.com/office/powerpoint/2010/main" val="12283814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48972"/>
          </a:xfrm>
          <a:solidFill>
            <a:srgbClr val="CCECFF"/>
          </a:solidFill>
        </p:spPr>
        <p:txBody>
          <a:bodyPr>
            <a:normAutofit/>
          </a:bodyPr>
          <a:lstStyle/>
          <a:p>
            <a:r>
              <a:rPr lang="es-AR" sz="3200" dirty="0">
                <a:latin typeface="Roboto" panose="02000000000000000000" pitchFamily="2" charset="0"/>
                <a:ea typeface="Roboto" panose="02000000000000000000" pitchFamily="2" charset="0"/>
              </a:rPr>
              <a:t>	</a:t>
            </a:r>
            <a:r>
              <a:rPr lang="es-AR" sz="3200" dirty="0">
                <a:latin typeface="Helvetica" panose="020B0604020202020204" pitchFamily="34" charset="0"/>
                <a:ea typeface="Roboto" panose="02000000000000000000" pitchFamily="2" charset="0"/>
                <a:cs typeface="Helvetica" panose="020B0604020202020204" pitchFamily="34" charset="0"/>
              </a:rPr>
              <a:t>Bonos a reestructurar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531"/>
          <a:stretch/>
        </p:blipFill>
        <p:spPr>
          <a:xfrm>
            <a:off x="11629346" y="53792"/>
            <a:ext cx="426817" cy="663650"/>
          </a:xfrm>
          <a:prstGeom prst="rect">
            <a:avLst/>
          </a:prstGeom>
        </p:spPr>
      </p:pic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33123-EE8F-42EE-B1AE-618D7E6540A1}" type="slidenum">
              <a:rPr lang="es-AR" smtClean="0"/>
              <a:t>12</a:t>
            </a:fld>
            <a:endParaRPr lang="es-AR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6B1A9077-E270-422F-A47F-DF5B12F089A0}"/>
              </a:ext>
            </a:extLst>
          </p:cNvPr>
          <p:cNvSpPr txBox="1"/>
          <p:nvPr/>
        </p:nvSpPr>
        <p:spPr>
          <a:xfrm>
            <a:off x="1057613" y="6356350"/>
            <a:ext cx="107851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Fuente: </a:t>
            </a:r>
            <a:r>
              <a:rPr lang="en-US" sz="1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Secretaría</a:t>
            </a: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de </a:t>
            </a:r>
            <a:r>
              <a:rPr lang="en-US" sz="1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Finanzas</a:t>
            </a: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 - </a:t>
            </a:r>
            <a:r>
              <a:rPr lang="en-US" sz="1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Tipo</a:t>
            </a: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de </a:t>
            </a:r>
            <a:r>
              <a:rPr lang="en-US" sz="1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cambio</a:t>
            </a: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31-12-2019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C467D173-2D77-4130-AEFC-41D9C342C5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7613" y="1725359"/>
            <a:ext cx="10172700" cy="4333020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08608A74-A960-4D82-AB0B-969148017352}"/>
              </a:ext>
            </a:extLst>
          </p:cNvPr>
          <p:cNvSpPr txBox="1"/>
          <p:nvPr/>
        </p:nvSpPr>
        <p:spPr>
          <a:xfrm>
            <a:off x="1021906" y="1276091"/>
            <a:ext cx="106074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solidFill>
                  <a:srgbClr val="00B0F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Vencimientos</a:t>
            </a:r>
            <a:r>
              <a:rPr lang="en-US" sz="1600" dirty="0">
                <a:solidFill>
                  <a:srgbClr val="00B0F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de los </a:t>
            </a:r>
            <a:r>
              <a:rPr lang="en-US" sz="1600" dirty="0" err="1">
                <a:solidFill>
                  <a:srgbClr val="00B0F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bonos</a:t>
            </a:r>
            <a:r>
              <a:rPr lang="en-US" sz="1600" dirty="0">
                <a:solidFill>
                  <a:srgbClr val="00B0F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a </a:t>
            </a:r>
            <a:r>
              <a:rPr lang="en-US" sz="1600" dirty="0" err="1">
                <a:solidFill>
                  <a:srgbClr val="00B0F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canjear</a:t>
            </a:r>
            <a:endParaRPr lang="en-US" sz="1600" dirty="0">
              <a:solidFill>
                <a:srgbClr val="00B0F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62030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531"/>
          <a:stretch/>
        </p:blipFill>
        <p:spPr>
          <a:xfrm>
            <a:off x="11629346" y="53792"/>
            <a:ext cx="426817" cy="663650"/>
          </a:xfrm>
          <a:prstGeom prst="rect">
            <a:avLst/>
          </a:prstGeom>
        </p:spPr>
      </p:pic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33123-EE8F-42EE-B1AE-618D7E6540A1}" type="slidenum">
              <a:rPr lang="es-AR" smtClean="0"/>
              <a:t>13</a:t>
            </a:fld>
            <a:endParaRPr lang="es-AR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1FA2A271-FC5E-4FCC-9A24-48C005168300}"/>
              </a:ext>
            </a:extLst>
          </p:cNvPr>
          <p:cNvSpPr txBox="1"/>
          <p:nvPr/>
        </p:nvSpPr>
        <p:spPr>
          <a:xfrm>
            <a:off x="1868557" y="1472377"/>
            <a:ext cx="9885346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00B0F0"/>
              </a:buClr>
              <a:buFont typeface="Wingdings" panose="05000000000000000000" pitchFamily="2" charset="2"/>
              <a:buChar char="ü"/>
            </a:pPr>
            <a:r>
              <a:rPr lang="es-AR" sz="2400" dirty="0">
                <a:latin typeface="Helvetica" panose="020B0604020202020204" pitchFamily="34" charset="0"/>
                <a:cs typeface="Helvetica" panose="020B0604020202020204" pitchFamily="34" charset="0"/>
              </a:rPr>
              <a:t>386.663   </a:t>
            </a:r>
            <a:r>
              <a:rPr lang="es-AR" sz="2400" dirty="0">
                <a:solidFill>
                  <a:srgbClr val="00B0F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Respiradores industria nacional</a:t>
            </a:r>
            <a:r>
              <a:rPr lang="es-AR" sz="2400" dirty="0">
                <a:latin typeface="Helvetica" panose="020B0604020202020204" pitchFamily="34" charset="0"/>
                <a:cs typeface="Helvetica" panose="020B0604020202020204" pitchFamily="34" charset="0"/>
              </a:rPr>
              <a:t>  </a:t>
            </a:r>
          </a:p>
          <a:p>
            <a:pPr marL="342900" indent="-342900">
              <a:buClr>
                <a:srgbClr val="00B0F0"/>
              </a:buClr>
              <a:buFont typeface="Wingdings" panose="05000000000000000000" pitchFamily="2" charset="2"/>
              <a:buChar char="ü"/>
            </a:pPr>
            <a:endParaRPr lang="es-AR" sz="24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indent="-342900">
              <a:buClr>
                <a:srgbClr val="00B0F0"/>
              </a:buClr>
              <a:buFont typeface="Wingdings" panose="05000000000000000000" pitchFamily="2" charset="2"/>
              <a:buChar char="ü"/>
            </a:pPr>
            <a:r>
              <a:rPr lang="es-AR" sz="2400" dirty="0">
                <a:latin typeface="Helvetica" panose="020B0604020202020204" pitchFamily="34" charset="0"/>
                <a:cs typeface="Helvetica" panose="020B0604020202020204" pitchFamily="34" charset="0"/>
              </a:rPr>
              <a:t>3,2  veces el presupuesto asignado actualmente al 		 </a:t>
            </a:r>
            <a:r>
              <a:rPr lang="es-AR" sz="2800" dirty="0">
                <a:solidFill>
                  <a:srgbClr val="00B0F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Ministerio de Salud</a:t>
            </a:r>
            <a:r>
              <a:rPr lang="es-AR" sz="2400" dirty="0">
                <a:latin typeface="Helvetica" panose="020B0604020202020204" pitchFamily="34" charset="0"/>
                <a:cs typeface="Helvetica" panose="020B0604020202020204" pitchFamily="34" charset="0"/>
              </a:rPr>
              <a:t> para todo el 2020. </a:t>
            </a:r>
          </a:p>
          <a:p>
            <a:pPr marL="342900" indent="-342900">
              <a:buClr>
                <a:srgbClr val="00B0F0"/>
              </a:buClr>
              <a:buFont typeface="Wingdings" panose="05000000000000000000" pitchFamily="2" charset="2"/>
              <a:buChar char="ü"/>
            </a:pPr>
            <a:endParaRPr lang="es-AR" sz="24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indent="-342900">
              <a:buClr>
                <a:srgbClr val="00B0F0"/>
              </a:buClr>
              <a:buFont typeface="Wingdings" panose="05000000000000000000" pitchFamily="2" charset="2"/>
              <a:buChar char="ü"/>
            </a:pPr>
            <a:r>
              <a:rPr lang="es-AR" sz="2400" dirty="0">
                <a:latin typeface="Helvetica" panose="020B0604020202020204" pitchFamily="34" charset="0"/>
                <a:cs typeface="Helvetica" panose="020B0604020202020204" pitchFamily="34" charset="0"/>
              </a:rPr>
              <a:t>1,7 veces el gasto mensual en el total de </a:t>
            </a:r>
            <a:r>
              <a:rPr lang="es-AR" sz="2400" dirty="0">
                <a:solidFill>
                  <a:srgbClr val="00B0F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Jubilaciones y Pensiones</a:t>
            </a:r>
          </a:p>
          <a:p>
            <a:pPr marL="342900" indent="-342900">
              <a:buClr>
                <a:srgbClr val="00B0F0"/>
              </a:buClr>
              <a:buFont typeface="Wingdings" panose="05000000000000000000" pitchFamily="2" charset="2"/>
              <a:buChar char="ü"/>
            </a:pPr>
            <a:endParaRPr lang="es-AR" sz="24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indent="-342900">
              <a:buClr>
                <a:srgbClr val="00B0F0"/>
              </a:buClr>
              <a:buFont typeface="Wingdings" panose="05000000000000000000" pitchFamily="2" charset="2"/>
              <a:buChar char="ü"/>
            </a:pPr>
            <a:r>
              <a:rPr lang="es-AR" sz="2400" dirty="0">
                <a:latin typeface="Helvetica" panose="020B0604020202020204" pitchFamily="34" charset="0"/>
                <a:cs typeface="Helvetica" panose="020B0604020202020204" pitchFamily="34" charset="0"/>
              </a:rPr>
              <a:t>93,4 millones de </a:t>
            </a:r>
            <a:r>
              <a:rPr lang="es-AR" sz="2800" dirty="0">
                <a:solidFill>
                  <a:srgbClr val="00B0F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AUH </a:t>
            </a:r>
            <a:r>
              <a:rPr lang="es-AR" sz="2400" dirty="0">
                <a:latin typeface="Helvetica" panose="020B0604020202020204" pitchFamily="34" charset="0"/>
                <a:cs typeface="Helvetica" panose="020B0604020202020204" pitchFamily="34" charset="0"/>
              </a:rPr>
              <a:t>(16,7 veces el gasto mensual en AUH). </a:t>
            </a:r>
          </a:p>
          <a:p>
            <a:pPr marL="342900" indent="-342900">
              <a:buClr>
                <a:srgbClr val="00B0F0"/>
              </a:buClr>
              <a:buFont typeface="Wingdings" panose="05000000000000000000" pitchFamily="2" charset="2"/>
              <a:buChar char="ü"/>
            </a:pPr>
            <a:endParaRPr lang="es-AR" sz="24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indent="-342900">
              <a:buClr>
                <a:srgbClr val="00B0F0"/>
              </a:buClr>
              <a:buFont typeface="Wingdings" panose="05000000000000000000" pitchFamily="2" charset="2"/>
              <a:buChar char="ü"/>
            </a:pPr>
            <a:r>
              <a:rPr lang="es-AR" sz="2400" dirty="0">
                <a:latin typeface="Helvetica" panose="020B0604020202020204" pitchFamily="34" charset="0"/>
                <a:cs typeface="Helvetica" panose="020B0604020202020204" pitchFamily="34" charset="0"/>
              </a:rPr>
              <a:t>57,9 millones de </a:t>
            </a:r>
            <a:r>
              <a:rPr lang="es-AR" sz="2800" dirty="0">
                <a:solidFill>
                  <a:srgbClr val="00B0F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Tarjetas Alimentar</a:t>
            </a:r>
            <a:r>
              <a:rPr lang="es-AR" sz="2400" dirty="0">
                <a:latin typeface="Helvetica" panose="020B0604020202020204" pitchFamily="34" charset="0"/>
                <a:cs typeface="Helvetica" panose="020B0604020202020204" pitchFamily="34" charset="0"/>
              </a:rPr>
              <a:t> (actualmente hay 1.1 millones)</a:t>
            </a:r>
          </a:p>
          <a:p>
            <a:pPr marL="342900" indent="-342900">
              <a:buClr>
                <a:srgbClr val="00B0F0"/>
              </a:buClr>
              <a:buFont typeface="Wingdings" panose="05000000000000000000" pitchFamily="2" charset="2"/>
              <a:buChar char="ü"/>
            </a:pPr>
            <a:endParaRPr lang="es-AR" sz="24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indent="-342900">
              <a:buClr>
                <a:srgbClr val="00B0F0"/>
              </a:buClr>
              <a:buFont typeface="Wingdings" panose="05000000000000000000" pitchFamily="2" charset="2"/>
              <a:buChar char="ü"/>
            </a:pPr>
            <a:r>
              <a:rPr lang="es-AR" sz="2400" dirty="0">
                <a:latin typeface="Helvetica" panose="020B0604020202020204" pitchFamily="34" charset="0"/>
                <a:cs typeface="Helvetica" panose="020B0604020202020204" pitchFamily="34" charset="0"/>
              </a:rPr>
              <a:t>29 millones de </a:t>
            </a:r>
            <a:r>
              <a:rPr lang="es-AR" sz="2800" dirty="0">
                <a:solidFill>
                  <a:srgbClr val="00B0F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IFE</a:t>
            </a:r>
            <a:r>
              <a:rPr lang="es-AR" sz="2400" dirty="0">
                <a:latin typeface="Helvetica" panose="020B0604020202020204" pitchFamily="34" charset="0"/>
                <a:cs typeface="Helvetica" panose="020B0604020202020204" pitchFamily="34" charset="0"/>
              </a:rPr>
              <a:t> (3,7 veces el total de beneficiarios anunciados)</a:t>
            </a:r>
          </a:p>
        </p:txBody>
      </p:sp>
      <p:sp>
        <p:nvSpPr>
          <p:cNvPr id="11" name="Más 4">
            <a:extLst>
              <a:ext uri="{FF2B5EF4-FFF2-40B4-BE49-F238E27FC236}">
                <a16:creationId xmlns:a16="http://schemas.microsoft.com/office/drawing/2014/main" id="{70CD74E6-5BF8-49F6-9764-A28B88847DE1}"/>
              </a:ext>
            </a:extLst>
          </p:cNvPr>
          <p:cNvSpPr/>
          <p:nvPr/>
        </p:nvSpPr>
        <p:spPr>
          <a:xfrm>
            <a:off x="308643" y="2913805"/>
            <a:ext cx="1320238" cy="1338073"/>
          </a:xfrm>
          <a:prstGeom prst="mathPlus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4256F43C-FB69-4C3E-BDD7-CD130F4688A5}"/>
              </a:ext>
            </a:extLst>
          </p:cNvPr>
          <p:cNvSpPr txBox="1"/>
          <p:nvPr/>
        </p:nvSpPr>
        <p:spPr>
          <a:xfrm>
            <a:off x="295478" y="861190"/>
            <a:ext cx="956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u="sng" dirty="0">
                <a:latin typeface="Helvetica" panose="020B0604020202020204" pitchFamily="34" charset="0"/>
                <a:cs typeface="Helvetica" panose="020B0604020202020204" pitchFamily="34" charset="0"/>
              </a:rPr>
              <a:t>Vencimientos de 2020:</a:t>
            </a:r>
            <a:r>
              <a:rPr lang="es-AR" sz="2400" b="1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s-AR" sz="24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s-AR" sz="2400" dirty="0" smtClean="0">
                <a:solidFill>
                  <a:srgbClr val="00B0F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U$S 4.500</a:t>
            </a:r>
            <a:r>
              <a:rPr lang="es-AR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s-AR" sz="2400" dirty="0">
                <a:latin typeface="Helvetica" panose="020B0604020202020204" pitchFamily="34" charset="0"/>
                <a:cs typeface="Helvetica" panose="020B0604020202020204" pitchFamily="34" charset="0"/>
              </a:rPr>
              <a:t>millones </a:t>
            </a:r>
            <a:r>
              <a:rPr lang="es-AR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que </a:t>
            </a:r>
            <a:r>
              <a:rPr lang="es-AR" sz="2400" dirty="0">
                <a:latin typeface="Helvetica" panose="020B0604020202020204" pitchFamily="34" charset="0"/>
                <a:cs typeface="Helvetica" panose="020B0604020202020204" pitchFamily="34" charset="0"/>
              </a:rPr>
              <a:t>significan…    </a:t>
            </a:r>
          </a:p>
        </p:txBody>
      </p:sp>
      <p:sp>
        <p:nvSpPr>
          <p:cNvPr id="14" name="Título 1">
            <a:extLst>
              <a:ext uri="{FF2B5EF4-FFF2-40B4-BE49-F238E27FC236}">
                <a16:creationId xmlns:a16="http://schemas.microsoft.com/office/drawing/2014/main" id="{D5CFFF43-C8AB-4DC5-8477-41700F0EB87C}"/>
              </a:ext>
            </a:extLst>
          </p:cNvPr>
          <p:cNvSpPr txBox="1">
            <a:spLocks/>
          </p:cNvSpPr>
          <p:nvPr/>
        </p:nvSpPr>
        <p:spPr>
          <a:xfrm>
            <a:off x="0" y="-50556"/>
            <a:ext cx="12192000" cy="748972"/>
          </a:xfrm>
          <a:prstGeom prst="rect">
            <a:avLst/>
          </a:prstGeom>
          <a:solidFill>
            <a:srgbClr val="CCECFF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914400" lvl="2"/>
            <a:r>
              <a:rPr lang="es-AR" sz="3200" kern="0" dirty="0">
                <a:solidFill>
                  <a:sysClr val="windowText" lastClr="000000"/>
                </a:solidFill>
                <a:latin typeface="Helvetica" panose="020B0604020202020204" pitchFamily="34" charset="0"/>
                <a:ea typeface="Roboto" panose="02000000000000000000" pitchFamily="2" charset="0"/>
                <a:cs typeface="Helvetica" panose="020B0604020202020204" pitchFamily="34" charset="0"/>
              </a:rPr>
              <a:t>¿Qué se puede hacer con el </a:t>
            </a:r>
            <a:r>
              <a:rPr lang="es-AR" sz="3200" kern="0" dirty="0" smtClean="0">
                <a:solidFill>
                  <a:sysClr val="windowText" lastClr="000000"/>
                </a:solidFill>
                <a:latin typeface="Helvetica" panose="020B0604020202020204" pitchFamily="34" charset="0"/>
                <a:ea typeface="Roboto" panose="02000000000000000000" pitchFamily="2" charset="0"/>
                <a:cs typeface="Helvetica" panose="020B0604020202020204" pitchFamily="34" charset="0"/>
              </a:rPr>
              <a:t>potencial ahorro?</a:t>
            </a:r>
            <a:endParaRPr lang="es-AR" sz="3200" kern="0" dirty="0">
              <a:solidFill>
                <a:sysClr val="windowText" lastClr="000000"/>
              </a:solidFill>
              <a:latin typeface="Helvetica" panose="020B0604020202020204" pitchFamily="34" charset="0"/>
              <a:ea typeface="Roboto" panose="02000000000000000000" pitchFamily="2" charset="0"/>
              <a:cs typeface="Helvetica" panose="020B0604020202020204" pitchFamily="34" charset="0"/>
            </a:endParaRPr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0936FD41-A8FB-45A5-9FBF-18ED85E53BB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531"/>
          <a:stretch/>
        </p:blipFill>
        <p:spPr>
          <a:xfrm>
            <a:off x="11629346" y="13152"/>
            <a:ext cx="426817" cy="66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30826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531"/>
          <a:stretch/>
        </p:blipFill>
        <p:spPr>
          <a:xfrm>
            <a:off x="11629346" y="53792"/>
            <a:ext cx="426817" cy="663650"/>
          </a:xfrm>
          <a:prstGeom prst="rect">
            <a:avLst/>
          </a:prstGeom>
        </p:spPr>
      </p:pic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33123-EE8F-42EE-B1AE-618D7E6540A1}" type="slidenum">
              <a:rPr lang="es-AR" smtClean="0"/>
              <a:t>14</a:t>
            </a:fld>
            <a:endParaRPr lang="es-AR"/>
          </a:p>
        </p:txBody>
      </p:sp>
      <p:sp>
        <p:nvSpPr>
          <p:cNvPr id="11" name="Más 4">
            <a:extLst>
              <a:ext uri="{FF2B5EF4-FFF2-40B4-BE49-F238E27FC236}">
                <a16:creationId xmlns:a16="http://schemas.microsoft.com/office/drawing/2014/main" id="{70CD74E6-5BF8-49F6-9764-A28B88847DE1}"/>
              </a:ext>
            </a:extLst>
          </p:cNvPr>
          <p:cNvSpPr/>
          <p:nvPr/>
        </p:nvSpPr>
        <p:spPr>
          <a:xfrm>
            <a:off x="401006" y="3129875"/>
            <a:ext cx="1320238" cy="1338073"/>
          </a:xfrm>
          <a:prstGeom prst="mathPlus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  <p:sp>
        <p:nvSpPr>
          <p:cNvPr id="14" name="Título 1">
            <a:extLst>
              <a:ext uri="{FF2B5EF4-FFF2-40B4-BE49-F238E27FC236}">
                <a16:creationId xmlns:a16="http://schemas.microsoft.com/office/drawing/2014/main" id="{D5CFFF43-C8AB-4DC5-8477-41700F0EB87C}"/>
              </a:ext>
            </a:extLst>
          </p:cNvPr>
          <p:cNvSpPr txBox="1">
            <a:spLocks/>
          </p:cNvSpPr>
          <p:nvPr/>
        </p:nvSpPr>
        <p:spPr>
          <a:xfrm>
            <a:off x="0" y="-37304"/>
            <a:ext cx="12192000" cy="748972"/>
          </a:xfrm>
          <a:prstGeom prst="rect">
            <a:avLst/>
          </a:prstGeom>
          <a:solidFill>
            <a:srgbClr val="CCECFF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2"/>
            <a:r>
              <a:rPr lang="es-AR" sz="3200" kern="0" dirty="0">
                <a:solidFill>
                  <a:sysClr val="windowText" lastClr="000000"/>
                </a:solidFill>
                <a:latin typeface="Helvetica" panose="020B0604020202020204" pitchFamily="34" charset="0"/>
                <a:ea typeface="Roboto" panose="02000000000000000000" pitchFamily="2" charset="0"/>
                <a:cs typeface="Helvetica" panose="020B0604020202020204" pitchFamily="34" charset="0"/>
              </a:rPr>
              <a:t>¿Qué se puede hacer con el </a:t>
            </a:r>
            <a:r>
              <a:rPr lang="es-AR" sz="3200" kern="0" dirty="0" smtClean="0">
                <a:solidFill>
                  <a:sysClr val="windowText" lastClr="000000"/>
                </a:solidFill>
                <a:latin typeface="Helvetica" panose="020B0604020202020204" pitchFamily="34" charset="0"/>
                <a:ea typeface="Roboto" panose="02000000000000000000" pitchFamily="2" charset="0"/>
                <a:cs typeface="Helvetica" panose="020B0604020202020204" pitchFamily="34" charset="0"/>
              </a:rPr>
              <a:t>potencial ahorro?</a:t>
            </a:r>
            <a:endParaRPr lang="es-AR" sz="3200" kern="0" dirty="0">
              <a:solidFill>
                <a:sysClr val="windowText" lastClr="000000"/>
              </a:solidFill>
              <a:latin typeface="Helvetica" panose="020B0604020202020204" pitchFamily="34" charset="0"/>
              <a:ea typeface="Roboto" panose="02000000000000000000" pitchFamily="2" charset="0"/>
              <a:cs typeface="Helvetica" panose="020B0604020202020204" pitchFamily="34" charset="0"/>
            </a:endParaRPr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0936FD41-A8FB-45A5-9FBF-18ED85E53BB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531"/>
          <a:stretch/>
        </p:blipFill>
        <p:spPr>
          <a:xfrm>
            <a:off x="11629346" y="13152"/>
            <a:ext cx="426817" cy="663650"/>
          </a:xfrm>
          <a:prstGeom prst="rect">
            <a:avLst/>
          </a:prstGeom>
        </p:spPr>
      </p:pic>
      <p:sp>
        <p:nvSpPr>
          <p:cNvPr id="16" name="CuadroTexto 15">
            <a:extLst>
              <a:ext uri="{FF2B5EF4-FFF2-40B4-BE49-F238E27FC236}">
                <a16:creationId xmlns:a16="http://schemas.microsoft.com/office/drawing/2014/main" id="{967B9604-84A9-47B1-911E-0244F39871EE}"/>
              </a:ext>
            </a:extLst>
          </p:cNvPr>
          <p:cNvSpPr txBox="1"/>
          <p:nvPr/>
        </p:nvSpPr>
        <p:spPr>
          <a:xfrm>
            <a:off x="401006" y="492199"/>
            <a:ext cx="9560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AR" sz="24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es-AR" sz="2400" u="sng" dirty="0">
                <a:latin typeface="Helvetica" panose="020B0604020202020204" pitchFamily="34" charset="0"/>
                <a:cs typeface="Helvetica" panose="020B0604020202020204" pitchFamily="34" charset="0"/>
              </a:rPr>
              <a:t>Ahorro 2020-2025:</a:t>
            </a:r>
            <a:r>
              <a:rPr lang="es-AR" sz="240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s-AR" sz="2800" dirty="0" smtClean="0">
                <a:solidFill>
                  <a:srgbClr val="00B0F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U$S 34.100</a:t>
            </a:r>
            <a:r>
              <a:rPr lang="es-AR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s-AR" sz="2400" dirty="0">
                <a:latin typeface="Helvetica" panose="020B0604020202020204" pitchFamily="34" charset="0"/>
                <a:cs typeface="Helvetica" panose="020B0604020202020204" pitchFamily="34" charset="0"/>
              </a:rPr>
              <a:t>millones </a:t>
            </a:r>
            <a:r>
              <a:rPr lang="es-AR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que </a:t>
            </a:r>
            <a:r>
              <a:rPr lang="es-AR" sz="2400" dirty="0">
                <a:latin typeface="Helvetica" panose="020B0604020202020204" pitchFamily="34" charset="0"/>
                <a:cs typeface="Helvetica" panose="020B0604020202020204" pitchFamily="34" charset="0"/>
              </a:rPr>
              <a:t>significan…</a:t>
            </a:r>
          </a:p>
          <a:p>
            <a:endParaRPr lang="es-AR" sz="28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7" name="CuadroTexto 12">
            <a:extLst>
              <a:ext uri="{FF2B5EF4-FFF2-40B4-BE49-F238E27FC236}">
                <a16:creationId xmlns:a16="http://schemas.microsoft.com/office/drawing/2014/main" id="{C3E475DF-EB5D-445B-8960-BE094271395C}"/>
              </a:ext>
            </a:extLst>
          </p:cNvPr>
          <p:cNvSpPr txBox="1"/>
          <p:nvPr/>
        </p:nvSpPr>
        <p:spPr>
          <a:xfrm>
            <a:off x="1872757" y="1658229"/>
            <a:ext cx="844648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A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Clr>
                <a:srgbClr val="00B0F0"/>
              </a:buClr>
              <a:buFont typeface="Wingdings" panose="05000000000000000000" pitchFamily="2" charset="2"/>
              <a:buChar char="ü"/>
            </a:pPr>
            <a:r>
              <a:rPr lang="es-AR" sz="2400" dirty="0">
                <a:latin typeface="Helvetica" panose="020B0604020202020204" pitchFamily="34" charset="0"/>
                <a:cs typeface="Helvetica" panose="020B0604020202020204" pitchFamily="34" charset="0"/>
              </a:rPr>
              <a:t>2,9   millones de </a:t>
            </a:r>
            <a:r>
              <a:rPr lang="es-AR" sz="2800" dirty="0">
                <a:solidFill>
                  <a:srgbClr val="00B0F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respiradores industria nacional  </a:t>
            </a:r>
            <a:endParaRPr lang="es-AR" sz="2400" dirty="0">
              <a:solidFill>
                <a:srgbClr val="00B0F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indent="-342900">
              <a:buClr>
                <a:srgbClr val="00B0F0"/>
              </a:buClr>
              <a:buFont typeface="Wingdings" panose="05000000000000000000" pitchFamily="2" charset="2"/>
              <a:buChar char="ü"/>
            </a:pPr>
            <a:endParaRPr lang="es-AR" sz="24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indent="-342900">
              <a:buClr>
                <a:srgbClr val="00B0F0"/>
              </a:buClr>
              <a:buFont typeface="Wingdings" panose="05000000000000000000" pitchFamily="2" charset="2"/>
              <a:buChar char="ü"/>
            </a:pPr>
            <a:r>
              <a:rPr lang="es-AR" sz="2400" dirty="0">
                <a:latin typeface="Helvetica" panose="020B0604020202020204" pitchFamily="34" charset="0"/>
                <a:cs typeface="Helvetica" panose="020B0604020202020204" pitchFamily="34" charset="0"/>
              </a:rPr>
              <a:t>10,4  años de </a:t>
            </a:r>
            <a:r>
              <a:rPr lang="es-AR" sz="2800" dirty="0">
                <a:solidFill>
                  <a:srgbClr val="00B0F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AUH</a:t>
            </a:r>
            <a:r>
              <a:rPr lang="es-AR" sz="240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</a:p>
          <a:p>
            <a:pPr marL="342900" indent="-342900">
              <a:buClr>
                <a:srgbClr val="00B0F0"/>
              </a:buClr>
              <a:buFont typeface="Wingdings" panose="05000000000000000000" pitchFamily="2" charset="2"/>
              <a:buChar char="ü"/>
            </a:pPr>
            <a:endParaRPr lang="es-AR" sz="24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indent="-342900">
              <a:buClr>
                <a:srgbClr val="00B0F0"/>
              </a:buClr>
              <a:buFont typeface="Wingdings" panose="05000000000000000000" pitchFamily="2" charset="2"/>
              <a:buChar char="ü"/>
            </a:pPr>
            <a:r>
              <a:rPr lang="es-AR" sz="2400" dirty="0">
                <a:latin typeface="Helvetica" panose="020B0604020202020204" pitchFamily="34" charset="0"/>
                <a:cs typeface="Helvetica" panose="020B0604020202020204" pitchFamily="34" charset="0"/>
              </a:rPr>
              <a:t>439,9 millones de </a:t>
            </a:r>
            <a:r>
              <a:rPr lang="es-AR" sz="2800" dirty="0">
                <a:solidFill>
                  <a:srgbClr val="00B0F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Tarjetas Alimentar</a:t>
            </a:r>
            <a:endParaRPr lang="es-AR" sz="2400" dirty="0">
              <a:solidFill>
                <a:srgbClr val="00B0F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indent="-342900">
              <a:buClr>
                <a:srgbClr val="00B0F0"/>
              </a:buClr>
              <a:buFont typeface="Wingdings" panose="05000000000000000000" pitchFamily="2" charset="2"/>
              <a:buChar char="ü"/>
            </a:pPr>
            <a:endParaRPr lang="es-AR" sz="24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indent="-342900">
              <a:buClr>
                <a:srgbClr val="00B0F0"/>
              </a:buClr>
              <a:buFont typeface="Wingdings" panose="05000000000000000000" pitchFamily="2" charset="2"/>
              <a:buChar char="ü"/>
            </a:pPr>
            <a:r>
              <a:rPr lang="es-AR" sz="2400" dirty="0">
                <a:latin typeface="Helvetica" panose="020B0604020202020204" pitchFamily="34" charset="0"/>
                <a:cs typeface="Helvetica" panose="020B0604020202020204" pitchFamily="34" charset="0"/>
              </a:rPr>
              <a:t>219,8 millones de </a:t>
            </a:r>
            <a:r>
              <a:rPr lang="es-AR" sz="2800" dirty="0">
                <a:solidFill>
                  <a:srgbClr val="00B0F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IFE</a:t>
            </a:r>
            <a:r>
              <a:rPr lang="es-AR" sz="2400" dirty="0">
                <a:latin typeface="Helvetica" panose="020B0604020202020204" pitchFamily="34" charset="0"/>
                <a:cs typeface="Helvetica" panose="020B0604020202020204" pitchFamily="34" charset="0"/>
              </a:rPr>
              <a:t> (28 veces lo otorgado a los actuales beneficiarios). </a:t>
            </a:r>
          </a:p>
          <a:p>
            <a:pPr marL="342900" indent="-342900">
              <a:buClr>
                <a:srgbClr val="00B0F0"/>
              </a:buClr>
              <a:buFont typeface="Wingdings" panose="05000000000000000000" pitchFamily="2" charset="2"/>
              <a:buChar char="ü"/>
            </a:pPr>
            <a:endParaRPr lang="es-AR" sz="24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indent="-342900">
              <a:buClr>
                <a:srgbClr val="00B0F0"/>
              </a:buClr>
              <a:buFont typeface="Wingdings" panose="05000000000000000000" pitchFamily="2" charset="2"/>
              <a:buChar char="ü"/>
            </a:pPr>
            <a:r>
              <a:rPr lang="es-AR" sz="2400" dirty="0">
                <a:latin typeface="Helvetica" panose="020B0604020202020204" pitchFamily="34" charset="0"/>
                <a:cs typeface="Helvetica" panose="020B0604020202020204" pitchFamily="34" charset="0"/>
              </a:rPr>
              <a:t>205,9 veces el presupuesto de las </a:t>
            </a:r>
            <a:r>
              <a:rPr lang="es-AR" sz="2800" dirty="0">
                <a:solidFill>
                  <a:srgbClr val="00B0F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Becas Progresar</a:t>
            </a:r>
            <a:endParaRPr lang="es-AR" sz="2400" dirty="0">
              <a:solidFill>
                <a:srgbClr val="00B0F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indent="-342900">
              <a:buClr>
                <a:srgbClr val="00B0F0"/>
              </a:buClr>
              <a:buFont typeface="Wingdings" panose="05000000000000000000" pitchFamily="2" charset="2"/>
              <a:buChar char="ü"/>
            </a:pPr>
            <a:endParaRPr lang="es-AR" sz="24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indent="-342900">
              <a:buClr>
                <a:srgbClr val="00B0F0"/>
              </a:buClr>
              <a:buFont typeface="Wingdings" panose="05000000000000000000" pitchFamily="2" charset="2"/>
              <a:buChar char="ü"/>
            </a:pPr>
            <a:r>
              <a:rPr lang="es-AR" sz="2400" dirty="0">
                <a:latin typeface="Helvetica" panose="020B0604020202020204" pitchFamily="34" charset="0"/>
                <a:cs typeface="Helvetica" panose="020B0604020202020204" pitchFamily="34" charset="0"/>
              </a:rPr>
              <a:t>12,9 meses de </a:t>
            </a:r>
            <a:r>
              <a:rPr lang="es-AR" sz="2800" dirty="0">
                <a:solidFill>
                  <a:srgbClr val="00B0F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Jubilaciones y Pensiones </a:t>
            </a:r>
            <a:r>
              <a:rPr lang="es-AR" sz="2400" dirty="0">
                <a:latin typeface="Helvetica" panose="020B0604020202020204" pitchFamily="34" charset="0"/>
                <a:cs typeface="Helvetica" panose="020B0604020202020204" pitchFamily="34" charset="0"/>
              </a:rPr>
              <a:t>totales</a:t>
            </a:r>
          </a:p>
        </p:txBody>
      </p:sp>
    </p:spTree>
    <p:extLst>
      <p:ext uri="{BB962C8B-B14F-4D97-AF65-F5344CB8AC3E}">
        <p14:creationId xmlns:p14="http://schemas.microsoft.com/office/powerpoint/2010/main" val="5632289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ítulo 1">
            <a:extLst>
              <a:ext uri="{FF2B5EF4-FFF2-40B4-BE49-F238E27FC236}">
                <a16:creationId xmlns:a16="http://schemas.microsoft.com/office/drawing/2014/main" id="{3D65FF75-0646-4DB7-AE73-3BB88F5F3DD1}"/>
              </a:ext>
            </a:extLst>
          </p:cNvPr>
          <p:cNvSpPr txBox="1">
            <a:spLocks/>
          </p:cNvSpPr>
          <p:nvPr/>
        </p:nvSpPr>
        <p:spPr>
          <a:xfrm>
            <a:off x="0" y="-50556"/>
            <a:ext cx="12192000" cy="748972"/>
          </a:xfrm>
          <a:prstGeom prst="rect">
            <a:avLst/>
          </a:prstGeom>
          <a:solidFill>
            <a:srgbClr val="CCECFF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914400" lvl="2"/>
            <a:r>
              <a:rPr lang="es-AR" sz="3200" kern="0" dirty="0">
                <a:solidFill>
                  <a:sysClr val="windowText" lastClr="000000"/>
                </a:solidFill>
                <a:latin typeface="Helvetica" panose="020B0604020202020204" pitchFamily="34" charset="0"/>
                <a:ea typeface="Roboto" panose="02000000000000000000" pitchFamily="2" charset="0"/>
                <a:cs typeface="Helvetica" panose="020B0604020202020204" pitchFamily="34" charset="0"/>
              </a:rPr>
              <a:t>¿Qué se puede hacer con el </a:t>
            </a:r>
            <a:r>
              <a:rPr lang="es-AR" sz="3200" kern="0" dirty="0" smtClean="0">
                <a:solidFill>
                  <a:sysClr val="windowText" lastClr="000000"/>
                </a:solidFill>
                <a:latin typeface="Helvetica" panose="020B0604020202020204" pitchFamily="34" charset="0"/>
                <a:ea typeface="Roboto" panose="02000000000000000000" pitchFamily="2" charset="0"/>
                <a:cs typeface="Helvetica" panose="020B0604020202020204" pitchFamily="34" charset="0"/>
              </a:rPr>
              <a:t>potencial ahorro?</a:t>
            </a:r>
            <a:endParaRPr lang="es-AR" sz="3200" kern="0" dirty="0">
              <a:solidFill>
                <a:sysClr val="windowText" lastClr="000000"/>
              </a:solidFill>
              <a:latin typeface="Helvetica" panose="020B0604020202020204" pitchFamily="34" charset="0"/>
              <a:ea typeface="Roboto" panose="02000000000000000000" pitchFamily="2" charset="0"/>
              <a:cs typeface="Helvetica" panose="020B0604020202020204" pitchFamily="34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531"/>
          <a:stretch/>
        </p:blipFill>
        <p:spPr>
          <a:xfrm>
            <a:off x="11629346" y="53792"/>
            <a:ext cx="426817" cy="663650"/>
          </a:xfrm>
          <a:prstGeom prst="rect">
            <a:avLst/>
          </a:prstGeom>
        </p:spPr>
      </p:pic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33123-EE8F-42EE-B1AE-618D7E6540A1}" type="slidenum">
              <a:rPr lang="es-AR" smtClean="0"/>
              <a:t>15</a:t>
            </a:fld>
            <a:endParaRPr lang="es-AR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F7A3DF6F-A24C-4510-8512-D5A7ABDEE28C}"/>
              </a:ext>
            </a:extLst>
          </p:cNvPr>
          <p:cNvSpPr txBox="1"/>
          <p:nvPr/>
        </p:nvSpPr>
        <p:spPr>
          <a:xfrm>
            <a:off x="758649" y="711668"/>
            <a:ext cx="9560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AR" b="1" dirty="0">
                <a:latin typeface="Helvetica" panose="020B0604020202020204" pitchFamily="34" charset="0"/>
                <a:cs typeface="Helvetica" panose="020B0604020202020204" pitchFamily="34" charset="0"/>
              </a:rPr>
              <a:t>Ahorro para el año 2020: </a:t>
            </a:r>
            <a:r>
              <a:rPr lang="es-AR" dirty="0" smtClean="0">
                <a:latin typeface="Helvetica" panose="020B0604020202020204" pitchFamily="34" charset="0"/>
                <a:cs typeface="Helvetica" panose="020B0604020202020204" pitchFamily="34" charset="0"/>
              </a:rPr>
              <a:t>U$S 4.500 </a:t>
            </a:r>
            <a:r>
              <a:rPr lang="es-AR" dirty="0">
                <a:latin typeface="Helvetica" panose="020B0604020202020204" pitchFamily="34" charset="0"/>
                <a:cs typeface="Helvetica" panose="020B0604020202020204" pitchFamily="34" charset="0"/>
              </a:rPr>
              <a:t>millones </a:t>
            </a:r>
            <a:endParaRPr lang="es-AR" b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s-AR" b="1" dirty="0">
                <a:latin typeface="Helvetica" panose="020B0604020202020204" pitchFamily="34" charset="0"/>
                <a:cs typeface="Helvetica" panose="020B0604020202020204" pitchFamily="34" charset="0"/>
              </a:rPr>
              <a:t>Ahorro para los años 2020-2025: </a:t>
            </a:r>
            <a:r>
              <a:rPr lang="es-AR" dirty="0" smtClean="0">
                <a:latin typeface="Helvetica" panose="020B0604020202020204" pitchFamily="34" charset="0"/>
                <a:cs typeface="Helvetica" panose="020B0604020202020204" pitchFamily="34" charset="0"/>
              </a:rPr>
              <a:t>U$S 34.100 millones</a:t>
            </a:r>
            <a:endParaRPr lang="es-AR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1845ED0B-230E-4CD0-A5A6-11F119CF2E0D}"/>
              </a:ext>
            </a:extLst>
          </p:cNvPr>
          <p:cNvSpPr txBox="1"/>
          <p:nvPr/>
        </p:nvSpPr>
        <p:spPr>
          <a:xfrm>
            <a:off x="0" y="6482281"/>
            <a:ext cx="573989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100" dirty="0"/>
              <a:t>*Dólar oficial mayorista al 31/03/2020</a:t>
            </a:r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320149A2-9343-4081-965C-DA4A9DE0D0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0945" y="1596954"/>
            <a:ext cx="6572058" cy="4895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70730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48972"/>
          </a:xfrm>
          <a:solidFill>
            <a:srgbClr val="CCECFF"/>
          </a:solidFill>
        </p:spPr>
        <p:txBody>
          <a:bodyPr>
            <a:normAutofit/>
          </a:bodyPr>
          <a:lstStyle/>
          <a:p>
            <a:r>
              <a:rPr lang="es-AR" sz="3200" dirty="0">
                <a:latin typeface="Helvetica" panose="020B0604020202020204" pitchFamily="34" charset="0"/>
                <a:ea typeface="Roboto" panose="02000000000000000000" pitchFamily="2" charset="0"/>
                <a:cs typeface="Helvetica" panose="020B0604020202020204" pitchFamily="34" charset="0"/>
              </a:rPr>
              <a:t>	</a:t>
            </a:r>
            <a:r>
              <a:rPr lang="es-AR" sz="3200" dirty="0" smtClean="0">
                <a:latin typeface="Helvetica" panose="020B0604020202020204" pitchFamily="34" charset="0"/>
                <a:ea typeface="Roboto" panose="02000000000000000000" pitchFamily="2" charset="0"/>
                <a:cs typeface="Helvetica" panose="020B0604020202020204" pitchFamily="34" charset="0"/>
              </a:rPr>
              <a:t>ÍNDICE</a:t>
            </a:r>
            <a:endParaRPr lang="es-AR" sz="3200" dirty="0">
              <a:latin typeface="Helvetica" panose="020B0604020202020204" pitchFamily="34" charset="0"/>
              <a:ea typeface="Roboto" panose="02000000000000000000" pitchFamily="2" charset="0"/>
              <a:cs typeface="Helvetica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882868"/>
            <a:ext cx="12192000" cy="5975131"/>
          </a:xfrm>
        </p:spPr>
        <p:txBody>
          <a:bodyPr/>
          <a:lstStyle/>
          <a:p>
            <a:pPr marL="914400" lvl="2" indent="0">
              <a:lnSpc>
                <a:spcPct val="100000"/>
              </a:lnSpc>
              <a:buNone/>
            </a:pPr>
            <a:endParaRPr lang="es-AR" sz="32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1485900" lvl="2" indent="-571500">
              <a:lnSpc>
                <a:spcPct val="100000"/>
              </a:lnSpc>
              <a:buFont typeface="+mj-lt"/>
              <a:buAutoNum type="romanUcPeriod"/>
            </a:pPr>
            <a:r>
              <a:rPr lang="es-AR" sz="3200" dirty="0">
                <a:latin typeface="Helvetica" panose="020B0604020202020204" pitchFamily="34" charset="0"/>
                <a:ea typeface="Roboto" panose="02000000000000000000" pitchFamily="2" charset="0"/>
                <a:cs typeface="Helvetica" panose="020B0604020202020204" pitchFamily="34" charset="0"/>
              </a:rPr>
              <a:t>Situación de la </a:t>
            </a:r>
            <a:r>
              <a:rPr lang="es-AR" sz="3200" dirty="0" smtClean="0">
                <a:latin typeface="Helvetica" panose="020B0604020202020204" pitchFamily="34" charset="0"/>
                <a:ea typeface="Roboto" panose="02000000000000000000" pitchFamily="2" charset="0"/>
                <a:cs typeface="Helvetica" panose="020B0604020202020204" pitchFamily="34" charset="0"/>
              </a:rPr>
              <a:t>Deuda Pública</a:t>
            </a:r>
            <a:endParaRPr lang="es-AR" sz="3200" dirty="0">
              <a:latin typeface="Helvetica" panose="020B0604020202020204" pitchFamily="34" charset="0"/>
              <a:ea typeface="Roboto" panose="02000000000000000000" pitchFamily="2" charset="0"/>
              <a:cs typeface="Helvetica" panose="020B0604020202020204" pitchFamily="34" charset="0"/>
            </a:endParaRPr>
          </a:p>
          <a:p>
            <a:pPr marL="1485900" lvl="2" indent="-571500">
              <a:lnSpc>
                <a:spcPct val="100000"/>
              </a:lnSpc>
              <a:buFont typeface="+mj-lt"/>
              <a:buAutoNum type="romanUcPeriod"/>
            </a:pPr>
            <a:endParaRPr lang="es-AR" sz="3200" dirty="0">
              <a:latin typeface="Helvetica" panose="020B0604020202020204" pitchFamily="34" charset="0"/>
              <a:ea typeface="Roboto" panose="02000000000000000000" pitchFamily="2" charset="0"/>
              <a:cs typeface="Helvetica" panose="020B0604020202020204" pitchFamily="34" charset="0"/>
            </a:endParaRPr>
          </a:p>
          <a:p>
            <a:pPr marL="1485900" lvl="2" indent="-571500">
              <a:lnSpc>
                <a:spcPct val="100000"/>
              </a:lnSpc>
              <a:buFont typeface="+mj-lt"/>
              <a:buAutoNum type="romanUcPeriod"/>
            </a:pPr>
            <a:r>
              <a:rPr lang="es-AR" sz="3200" dirty="0">
                <a:latin typeface="Helvetica" panose="020B0604020202020204" pitchFamily="34" charset="0"/>
                <a:ea typeface="Roboto" panose="02000000000000000000" pitchFamily="2" charset="0"/>
                <a:cs typeface="Helvetica" panose="020B0604020202020204" pitchFamily="34" charset="0"/>
              </a:rPr>
              <a:t>Modelo para la restauración de la sostenibilidad</a:t>
            </a:r>
          </a:p>
          <a:p>
            <a:pPr marL="1485900" lvl="2" indent="-571500">
              <a:lnSpc>
                <a:spcPct val="100000"/>
              </a:lnSpc>
              <a:buFont typeface="+mj-lt"/>
              <a:buAutoNum type="romanUcPeriod"/>
            </a:pPr>
            <a:endParaRPr lang="es-AR" sz="3200" dirty="0">
              <a:latin typeface="Helvetica" panose="020B0604020202020204" pitchFamily="34" charset="0"/>
              <a:ea typeface="Roboto" panose="02000000000000000000" pitchFamily="2" charset="0"/>
              <a:cs typeface="Helvetica" panose="020B0604020202020204" pitchFamily="34" charset="0"/>
            </a:endParaRPr>
          </a:p>
          <a:p>
            <a:pPr marL="1485900" lvl="2" indent="-571500">
              <a:lnSpc>
                <a:spcPct val="100000"/>
              </a:lnSpc>
              <a:buFont typeface="+mj-lt"/>
              <a:buAutoNum type="romanUcPeriod"/>
            </a:pPr>
            <a:r>
              <a:rPr lang="es-AR" sz="3200" dirty="0">
                <a:latin typeface="Helvetica" panose="020B0604020202020204" pitchFamily="34" charset="0"/>
                <a:ea typeface="Roboto" panose="02000000000000000000" pitchFamily="2" charset="0"/>
                <a:cs typeface="Helvetica" panose="020B0604020202020204" pitchFamily="34" charset="0"/>
              </a:rPr>
              <a:t>La propuesta de reestructuración y el </a:t>
            </a:r>
            <a:r>
              <a:rPr lang="es-AR" sz="3200" dirty="0" smtClean="0">
                <a:latin typeface="Helvetica" panose="020B0604020202020204" pitchFamily="34" charset="0"/>
                <a:ea typeface="Roboto" panose="02000000000000000000" pitchFamily="2" charset="0"/>
                <a:cs typeface="Helvetica" panose="020B0604020202020204" pitchFamily="34" charset="0"/>
              </a:rPr>
              <a:t>ahorro potencial</a:t>
            </a:r>
            <a:endParaRPr lang="es-AR" sz="32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buNone/>
            </a:pPr>
            <a:endParaRPr lang="es-AR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buNone/>
            </a:pPr>
            <a:endParaRPr lang="es-AR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buNone/>
            </a:pPr>
            <a:endParaRPr lang="es-AR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531"/>
          <a:stretch/>
        </p:blipFill>
        <p:spPr>
          <a:xfrm>
            <a:off x="11620469" y="40932"/>
            <a:ext cx="426817" cy="663650"/>
          </a:xfrm>
          <a:prstGeom prst="rect">
            <a:avLst/>
          </a:prstGeom>
        </p:spPr>
      </p:pic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33123-EE8F-42EE-B1AE-618D7E6540A1}" type="slidenum">
              <a:rPr lang="es-AR" smtClean="0"/>
              <a:t>2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20223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-37304"/>
            <a:ext cx="12192000" cy="748972"/>
          </a:xfrm>
          <a:solidFill>
            <a:srgbClr val="CCECFF"/>
          </a:solidFill>
        </p:spPr>
        <p:txBody>
          <a:bodyPr>
            <a:normAutofit/>
          </a:bodyPr>
          <a:lstStyle/>
          <a:p>
            <a:r>
              <a:rPr lang="es-AR" sz="3200" dirty="0">
                <a:latin typeface="Helvetica" panose="020B0604020202020204" pitchFamily="34" charset="0"/>
                <a:ea typeface="Roboto" panose="02000000000000000000" pitchFamily="2" charset="0"/>
                <a:cs typeface="Helvetica" panose="020B0604020202020204" pitchFamily="34" charset="0"/>
              </a:rPr>
              <a:t> 	 Deuda Insostenible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531"/>
          <a:stretch/>
        </p:blipFill>
        <p:spPr>
          <a:xfrm>
            <a:off x="11629346" y="9402"/>
            <a:ext cx="426817" cy="663650"/>
          </a:xfrm>
          <a:prstGeom prst="rect">
            <a:avLst/>
          </a:prstGeom>
        </p:spPr>
      </p:pic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33123-EE8F-42EE-B1AE-618D7E6540A1}" type="slidenum">
              <a:rPr lang="es-AR" smtClean="0"/>
              <a:t>3</a:t>
            </a:fld>
            <a:endParaRPr lang="es-AR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9085082E-7406-4C33-8B19-652995E092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3488" y="6510219"/>
            <a:ext cx="2423160" cy="35902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Fuente: </a:t>
            </a:r>
            <a:r>
              <a:rPr lang="en-US" sz="1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Ministerio</a:t>
            </a: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de </a:t>
            </a:r>
            <a:r>
              <a:rPr lang="en-US" sz="1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Economía</a:t>
            </a: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3" name="Content Placeholder 8">
            <a:extLst>
              <a:ext uri="{FF2B5EF4-FFF2-40B4-BE49-F238E27FC236}">
                <a16:creationId xmlns:a16="http://schemas.microsoft.com/office/drawing/2014/main" id="{CA856D49-3EDE-4F9C-BC14-42E605E45D27}"/>
              </a:ext>
            </a:extLst>
          </p:cNvPr>
          <p:cNvSpPr txBox="1">
            <a:spLocks/>
          </p:cNvSpPr>
          <p:nvPr/>
        </p:nvSpPr>
        <p:spPr>
          <a:xfrm>
            <a:off x="976923" y="1602960"/>
            <a:ext cx="4424680" cy="469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es-AR"/>
            </a:defPPr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>
                <a:solidFill>
                  <a:srgbClr val="00B0F0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es-ES" sz="1600" dirty="0"/>
              <a:t>Deuda bruta del Gobierno Central (% del PIB)</a:t>
            </a:r>
            <a:endParaRPr lang="en-US" sz="1600" dirty="0"/>
          </a:p>
        </p:txBody>
      </p:sp>
      <p:sp>
        <p:nvSpPr>
          <p:cNvPr id="14" name="Título 1">
            <a:extLst>
              <a:ext uri="{FF2B5EF4-FFF2-40B4-BE49-F238E27FC236}">
                <a16:creationId xmlns:a16="http://schemas.microsoft.com/office/drawing/2014/main" id="{84ED5D19-44D9-46EC-8816-59701B9B7748}"/>
              </a:ext>
            </a:extLst>
          </p:cNvPr>
          <p:cNvSpPr txBox="1">
            <a:spLocks/>
          </p:cNvSpPr>
          <p:nvPr/>
        </p:nvSpPr>
        <p:spPr>
          <a:xfrm>
            <a:off x="848139" y="801389"/>
            <a:ext cx="11039061" cy="561684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sz="2000" dirty="0" smtClean="0">
                <a:latin typeface="Helvetica" panose="020B0604020202020204" pitchFamily="34" charset="0"/>
                <a:ea typeface="Roboto" panose="02000000000000000000" pitchFamily="2" charset="0"/>
                <a:cs typeface="Helvetica" panose="020B0604020202020204" pitchFamily="34" charset="0"/>
              </a:rPr>
              <a:t>La Deuda respecto al PBI </a:t>
            </a:r>
            <a:r>
              <a:rPr lang="es-ES" sz="2000" dirty="0">
                <a:latin typeface="Helvetica" panose="020B0604020202020204" pitchFamily="34" charset="0"/>
                <a:ea typeface="Roboto" panose="02000000000000000000" pitchFamily="2" charset="0"/>
                <a:cs typeface="Helvetica" panose="020B0604020202020204" pitchFamily="34" charset="0"/>
              </a:rPr>
              <a:t>está alcanzando niveles históricamente </a:t>
            </a:r>
            <a:r>
              <a:rPr lang="es-ES" sz="2000" dirty="0" smtClean="0">
                <a:latin typeface="Helvetica" panose="020B0604020202020204" pitchFamily="34" charset="0"/>
                <a:ea typeface="Roboto" panose="02000000000000000000" pitchFamily="2" charset="0"/>
                <a:cs typeface="Helvetica" panose="020B0604020202020204" pitchFamily="34" charset="0"/>
              </a:rPr>
              <a:t>altos, con un alarmante crecimiento en Moneda extranjera.</a:t>
            </a:r>
            <a:endParaRPr lang="es-AR" sz="2000" dirty="0">
              <a:latin typeface="Helvetica" panose="020B0604020202020204" pitchFamily="34" charset="0"/>
              <a:ea typeface="Roboto" panose="02000000000000000000" pitchFamily="2" charset="0"/>
              <a:cs typeface="Helvetica" panose="020B0604020202020204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9A349EAD-D600-4F42-A2D1-C1B6303769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9614" y="1900051"/>
            <a:ext cx="8988712" cy="4618478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847676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531"/>
          <a:stretch/>
        </p:blipFill>
        <p:spPr>
          <a:xfrm>
            <a:off x="11629346" y="9402"/>
            <a:ext cx="426817" cy="663650"/>
          </a:xfrm>
          <a:prstGeom prst="rect">
            <a:avLst/>
          </a:prstGeom>
        </p:spPr>
      </p:pic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33123-EE8F-42EE-B1AE-618D7E6540A1}" type="slidenum">
              <a:rPr lang="es-AR" smtClean="0"/>
              <a:t>4</a:t>
            </a:fld>
            <a:endParaRPr lang="es-AR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9085082E-7406-4C33-8B19-652995E092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0756" y="6443980"/>
            <a:ext cx="1833880" cy="2774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Fuente: EMBI J.P. Morgan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4D70D8A-2BB9-475B-8D4A-1BE3F2FD0E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0705" y="1868186"/>
            <a:ext cx="9047432" cy="4575794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7A0FAA23-032B-4C3B-A680-7DC680AF7AB0}"/>
              </a:ext>
            </a:extLst>
          </p:cNvPr>
          <p:cNvSpPr txBox="1"/>
          <p:nvPr/>
        </p:nvSpPr>
        <p:spPr>
          <a:xfrm>
            <a:off x="859858" y="795687"/>
            <a:ext cx="107851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s-AR" sz="2000" dirty="0">
                <a:latin typeface="Helvetica" panose="020B0604020202020204" pitchFamily="34" charset="0"/>
                <a:cs typeface="Helvetica" panose="020B0604020202020204" pitchFamily="34" charset="0"/>
              </a:rPr>
              <a:t>El elevado </a:t>
            </a:r>
            <a:r>
              <a:rPr lang="es-ES" sz="2000" dirty="0">
                <a:latin typeface="Helvetica" panose="020B0604020202020204" pitchFamily="34" charset="0"/>
                <a:cs typeface="Helvetica" panose="020B0604020202020204" pitchFamily="34" charset="0"/>
              </a:rPr>
              <a:t>costo de financiamiento imposibilita el acceso al </a:t>
            </a:r>
            <a:r>
              <a:rPr lang="es-E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mercado. En el contexto actual Argentina debería pagar tasas superiores al 35% en dólares.</a:t>
            </a:r>
            <a:endParaRPr lang="es-AR" sz="20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1FEA992-7EEC-45CF-8555-D883F47C43B6}"/>
              </a:ext>
            </a:extLst>
          </p:cNvPr>
          <p:cNvSpPr txBox="1"/>
          <p:nvPr/>
        </p:nvSpPr>
        <p:spPr>
          <a:xfrm>
            <a:off x="1037559" y="1587592"/>
            <a:ext cx="106074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solidFill>
                  <a:srgbClr val="00B0F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Riesgo</a:t>
            </a:r>
            <a:r>
              <a:rPr lang="en-US" sz="1600" dirty="0">
                <a:solidFill>
                  <a:srgbClr val="00B0F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1600" dirty="0" err="1">
                <a:solidFill>
                  <a:srgbClr val="00B0F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país</a:t>
            </a:r>
            <a:r>
              <a:rPr lang="en-US" sz="1600" dirty="0">
                <a:solidFill>
                  <a:srgbClr val="00B0F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de Argentina </a:t>
            </a:r>
            <a:r>
              <a:rPr lang="en-US" sz="1600" dirty="0" smtClean="0">
                <a:solidFill>
                  <a:srgbClr val="00B0F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- </a:t>
            </a:r>
            <a:r>
              <a:rPr lang="en-US" sz="1600" dirty="0" err="1" smtClean="0">
                <a:solidFill>
                  <a:srgbClr val="00B0F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últimos</a:t>
            </a:r>
            <a:r>
              <a:rPr lang="en-US" sz="1600" dirty="0" smtClean="0">
                <a:solidFill>
                  <a:srgbClr val="00B0F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1600" dirty="0">
                <a:solidFill>
                  <a:srgbClr val="00B0F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5 </a:t>
            </a:r>
            <a:r>
              <a:rPr lang="en-US" sz="1600" dirty="0" err="1">
                <a:solidFill>
                  <a:srgbClr val="00B0F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años</a:t>
            </a:r>
            <a:r>
              <a:rPr lang="en-US" sz="1600" dirty="0">
                <a:solidFill>
                  <a:srgbClr val="00B0F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(bps)</a:t>
            </a:r>
          </a:p>
        </p:txBody>
      </p:sp>
      <p:sp>
        <p:nvSpPr>
          <p:cNvPr id="15" name="Título 1"/>
          <p:cNvSpPr txBox="1">
            <a:spLocks/>
          </p:cNvSpPr>
          <p:nvPr/>
        </p:nvSpPr>
        <p:spPr>
          <a:xfrm>
            <a:off x="0" y="-37304"/>
            <a:ext cx="12192000" cy="748972"/>
          </a:xfrm>
          <a:prstGeom prst="rect">
            <a:avLst/>
          </a:prstGeom>
          <a:solidFill>
            <a:srgbClr val="CCECFF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sz="3200">
                <a:latin typeface="Helvetica" panose="020B0604020202020204" pitchFamily="34" charset="0"/>
                <a:ea typeface="Roboto" panose="02000000000000000000" pitchFamily="2" charset="0"/>
                <a:cs typeface="Helvetica" panose="020B0604020202020204" pitchFamily="34" charset="0"/>
              </a:rPr>
              <a:t>	Deuda no financiable</a:t>
            </a:r>
            <a:endParaRPr lang="es-AR" sz="3200" dirty="0">
              <a:latin typeface="Helvetica" panose="020B0604020202020204" pitchFamily="34" charset="0"/>
              <a:ea typeface="Roboto" panose="02000000000000000000" pitchFamily="2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8746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-37304"/>
            <a:ext cx="12192000" cy="748972"/>
          </a:xfrm>
          <a:solidFill>
            <a:srgbClr val="CCECFF"/>
          </a:solidFill>
        </p:spPr>
        <p:txBody>
          <a:bodyPr>
            <a:normAutofit/>
          </a:bodyPr>
          <a:lstStyle/>
          <a:p>
            <a:r>
              <a:rPr lang="es-AR" sz="3200" dirty="0">
                <a:latin typeface="Helvetica" panose="020B0604020202020204" pitchFamily="34" charset="0"/>
                <a:ea typeface="Roboto" panose="02000000000000000000" pitchFamily="2" charset="0"/>
                <a:cs typeface="Helvetica" panose="020B0604020202020204" pitchFamily="34" charset="0"/>
              </a:rPr>
              <a:t>	Deuda no financiable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531"/>
          <a:stretch/>
        </p:blipFill>
        <p:spPr>
          <a:xfrm>
            <a:off x="11629346" y="9402"/>
            <a:ext cx="426817" cy="663650"/>
          </a:xfrm>
          <a:prstGeom prst="rect">
            <a:avLst/>
          </a:prstGeom>
        </p:spPr>
      </p:pic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33123-EE8F-42EE-B1AE-618D7E6540A1}" type="slidenum">
              <a:rPr lang="es-AR" smtClean="0"/>
              <a:t>5</a:t>
            </a:fld>
            <a:endParaRPr lang="es-AR"/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8C99624D-11E3-4115-99F7-42DA0C27062C}"/>
              </a:ext>
            </a:extLst>
          </p:cNvPr>
          <p:cNvSpPr txBox="1">
            <a:spLocks/>
          </p:cNvSpPr>
          <p:nvPr/>
        </p:nvSpPr>
        <p:spPr>
          <a:xfrm>
            <a:off x="706562" y="860996"/>
            <a:ext cx="11589422" cy="469061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sz="2000" dirty="0" smtClean="0">
                <a:latin typeface="Helvetica" panose="020B0604020202020204" pitchFamily="34" charset="0"/>
                <a:ea typeface="Roboto" panose="02000000000000000000" pitchFamily="2" charset="0"/>
                <a:cs typeface="Helvetica" panose="020B0604020202020204" pitchFamily="34" charset="0"/>
              </a:rPr>
              <a:t>La fuerte caída de las Reservas </a:t>
            </a:r>
            <a:r>
              <a:rPr lang="es-ES" sz="2000" dirty="0">
                <a:latin typeface="Helvetica" panose="020B0604020202020204" pitchFamily="34" charset="0"/>
                <a:ea typeface="Roboto" panose="02000000000000000000" pitchFamily="2" charset="0"/>
                <a:cs typeface="Helvetica" panose="020B0604020202020204" pitchFamily="34" charset="0"/>
              </a:rPr>
              <a:t>en Moneda Extranjera </a:t>
            </a:r>
            <a:r>
              <a:rPr lang="es-ES" sz="2000" dirty="0" smtClean="0">
                <a:latin typeface="Helvetica" panose="020B0604020202020204" pitchFamily="34" charset="0"/>
                <a:ea typeface="Roboto" panose="02000000000000000000" pitchFamily="2" charset="0"/>
                <a:cs typeface="Helvetica" panose="020B0604020202020204" pitchFamily="34" charset="0"/>
              </a:rPr>
              <a:t>(a pesar </a:t>
            </a:r>
            <a:r>
              <a:rPr lang="es-ES" sz="2000" dirty="0">
                <a:latin typeface="Helvetica" panose="020B0604020202020204" pitchFamily="34" charset="0"/>
                <a:ea typeface="Roboto" panose="02000000000000000000" pitchFamily="2" charset="0"/>
                <a:cs typeface="Helvetica" panose="020B0604020202020204" pitchFamily="34" charset="0"/>
              </a:rPr>
              <a:t>de los desembolsos del </a:t>
            </a:r>
            <a:r>
              <a:rPr lang="es-ES" sz="2000" dirty="0" smtClean="0">
                <a:latin typeface="Helvetica" panose="020B0604020202020204" pitchFamily="34" charset="0"/>
                <a:ea typeface="Roboto" panose="02000000000000000000" pitchFamily="2" charset="0"/>
                <a:cs typeface="Helvetica" panose="020B0604020202020204" pitchFamily="34" charset="0"/>
              </a:rPr>
              <a:t>FMI) han deteriorado la capacidad de pago del país.</a:t>
            </a:r>
            <a:endParaRPr lang="es-AR" sz="2000" dirty="0">
              <a:latin typeface="Helvetica" panose="020B0604020202020204" pitchFamily="34" charset="0"/>
              <a:ea typeface="Roboto" panose="02000000000000000000" pitchFamily="2" charset="0"/>
              <a:cs typeface="Helvetica" panose="020B0604020202020204" pitchFamily="34" charset="0"/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9085082E-7406-4C33-8B19-652995E092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407" y="6439998"/>
            <a:ext cx="2423160" cy="35902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Fuente: </a:t>
            </a:r>
            <a:r>
              <a:rPr lang="en-US" sz="1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Ministerio</a:t>
            </a: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de </a:t>
            </a:r>
            <a:r>
              <a:rPr lang="en-US" sz="1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Economía</a:t>
            </a: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10" name="Grupo 9"/>
          <p:cNvGrpSpPr/>
          <p:nvPr/>
        </p:nvGrpSpPr>
        <p:grpSpPr>
          <a:xfrm>
            <a:off x="837407" y="1676964"/>
            <a:ext cx="9144793" cy="4763034"/>
            <a:chOff x="837407" y="1676964"/>
            <a:chExt cx="9144793" cy="4763034"/>
          </a:xfrm>
        </p:grpSpPr>
        <p:sp>
          <p:nvSpPr>
            <p:cNvPr id="13" name="Content Placeholder 8">
              <a:extLst>
                <a:ext uri="{FF2B5EF4-FFF2-40B4-BE49-F238E27FC236}">
                  <a16:creationId xmlns:a16="http://schemas.microsoft.com/office/drawing/2014/main" id="{CA856D49-3EDE-4F9C-BC14-42E605E45D27}"/>
                </a:ext>
              </a:extLst>
            </p:cNvPr>
            <p:cNvSpPr txBox="1">
              <a:spLocks/>
            </p:cNvSpPr>
            <p:nvPr/>
          </p:nvSpPr>
          <p:spPr>
            <a:xfrm>
              <a:off x="842968" y="1676964"/>
              <a:ext cx="9139232" cy="469061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s-ES" sz="1600" dirty="0">
                  <a:solidFill>
                    <a:srgbClr val="00B0F0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Evolución de las reservas brutas de moneda extranjera del BCRA (en miles de millones de USD)</a:t>
              </a:r>
              <a:endParaRPr lang="en-US" sz="1600" dirty="0">
                <a:solidFill>
                  <a:srgbClr val="00B0F0"/>
                </a:solidFill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16" name="Content Placeholder 8">
              <a:extLst>
                <a:ext uri="{FF2B5EF4-FFF2-40B4-BE49-F238E27FC236}">
                  <a16:creationId xmlns:a16="http://schemas.microsoft.com/office/drawing/2014/main" id="{072FEFA4-4F95-4883-AE95-3E0D21FACA58}"/>
                </a:ext>
              </a:extLst>
            </p:cNvPr>
            <p:cNvSpPr txBox="1">
              <a:spLocks/>
            </p:cNvSpPr>
            <p:nvPr/>
          </p:nvSpPr>
          <p:spPr>
            <a:xfrm>
              <a:off x="6060440" y="3472662"/>
              <a:ext cx="2550160" cy="135124"/>
            </a:xfrm>
            <a:prstGeom prst="rect">
              <a:avLst/>
            </a:prstGeom>
            <a:solidFill>
              <a:srgbClr val="FFFFFF"/>
            </a:solidFill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endPara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pic>
          <p:nvPicPr>
            <p:cNvPr id="3" name="Imagen 2">
              <a:extLst>
                <a:ext uri="{FF2B5EF4-FFF2-40B4-BE49-F238E27FC236}">
                  <a16:creationId xmlns:a16="http://schemas.microsoft.com/office/drawing/2014/main" id="{A880B5AB-9328-49EA-80AA-C0B3BF03E9D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37407" y="2038305"/>
              <a:ext cx="9144793" cy="4401693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" name="Imagen 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934784" y="2131773"/>
              <a:ext cx="3849296" cy="1269592"/>
            </a:xfrm>
            <a:prstGeom prst="rect">
              <a:avLst/>
            </a:prstGeom>
          </p:spPr>
        </p:pic>
        <p:pic>
          <p:nvPicPr>
            <p:cNvPr id="8" name="Imagen 7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934784" y="3262012"/>
              <a:ext cx="4047416" cy="34735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056533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-7390"/>
            <a:ext cx="12192000" cy="748972"/>
          </a:xfrm>
          <a:solidFill>
            <a:srgbClr val="CCECFF"/>
          </a:solidFill>
        </p:spPr>
        <p:txBody>
          <a:bodyPr>
            <a:normAutofit/>
          </a:bodyPr>
          <a:lstStyle/>
          <a:p>
            <a:r>
              <a:rPr lang="es-AR" sz="3200" dirty="0">
                <a:latin typeface="Helvetica" panose="020B0604020202020204" pitchFamily="34" charset="0"/>
                <a:ea typeface="Roboto" panose="02000000000000000000" pitchFamily="2" charset="0"/>
                <a:cs typeface="Helvetica" panose="020B0604020202020204" pitchFamily="34" charset="0"/>
              </a:rPr>
              <a:t>	Deuda Impagable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531"/>
          <a:stretch/>
        </p:blipFill>
        <p:spPr>
          <a:xfrm>
            <a:off x="11629346" y="9402"/>
            <a:ext cx="426817" cy="663650"/>
          </a:xfrm>
          <a:prstGeom prst="rect">
            <a:avLst/>
          </a:prstGeom>
        </p:spPr>
      </p:pic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33123-EE8F-42EE-B1AE-618D7E6540A1}" type="slidenum">
              <a:rPr lang="es-AR" smtClean="0"/>
              <a:t>6</a:t>
            </a:fld>
            <a:endParaRPr lang="es-AR"/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8C99624D-11E3-4115-99F7-42DA0C27062C}"/>
              </a:ext>
            </a:extLst>
          </p:cNvPr>
          <p:cNvSpPr txBox="1">
            <a:spLocks/>
          </p:cNvSpPr>
          <p:nvPr/>
        </p:nvSpPr>
        <p:spPr>
          <a:xfrm>
            <a:off x="768626" y="841184"/>
            <a:ext cx="11423374" cy="469062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>
              <a:buFont typeface="Wingdings" panose="05000000000000000000" pitchFamily="2" charset="2"/>
              <a:buChar char="ü"/>
            </a:pPr>
            <a:r>
              <a:rPr lang="es-AR" sz="2000" dirty="0" smtClean="0">
                <a:latin typeface="Helvetica" panose="020B0604020202020204" pitchFamily="34" charset="0"/>
                <a:ea typeface="Roboto" panose="02000000000000000000" pitchFamily="2" charset="0"/>
                <a:cs typeface="Helvetica" panose="020B0604020202020204" pitchFamily="34" charset="0"/>
              </a:rPr>
              <a:t>Los </a:t>
            </a:r>
            <a:r>
              <a:rPr lang="es-ES" sz="2000" dirty="0" smtClean="0">
                <a:latin typeface="Helvetica" panose="020B0604020202020204" pitchFamily="34" charset="0"/>
                <a:ea typeface="Roboto" panose="02000000000000000000" pitchFamily="2" charset="0"/>
                <a:cs typeface="Helvetica" panose="020B0604020202020204" pitchFamily="34" charset="0"/>
              </a:rPr>
              <a:t>intereses </a:t>
            </a:r>
            <a:r>
              <a:rPr lang="es-ES" sz="2000" dirty="0">
                <a:latin typeface="Helvetica" panose="020B0604020202020204" pitchFamily="34" charset="0"/>
                <a:ea typeface="Roboto" panose="02000000000000000000" pitchFamily="2" charset="0"/>
                <a:cs typeface="Helvetica" panose="020B0604020202020204" pitchFamily="34" charset="0"/>
              </a:rPr>
              <a:t>pagados por el Gobierno han alcanzado </a:t>
            </a:r>
            <a:r>
              <a:rPr lang="es-ES" sz="2000" dirty="0" smtClean="0">
                <a:latin typeface="Helvetica" panose="020B0604020202020204" pitchFamily="34" charset="0"/>
                <a:ea typeface="Roboto" panose="02000000000000000000" pitchFamily="2" charset="0"/>
                <a:cs typeface="Helvetica" panose="020B0604020202020204" pitchFamily="34" charset="0"/>
              </a:rPr>
              <a:t>niveles de </a:t>
            </a:r>
            <a:r>
              <a:rPr lang="es-ES" sz="2000" dirty="0">
                <a:latin typeface="Helvetica" panose="020B0604020202020204" pitchFamily="34" charset="0"/>
                <a:ea typeface="Roboto" panose="02000000000000000000" pitchFamily="2" charset="0"/>
                <a:cs typeface="Helvetica" panose="020B0604020202020204" pitchFamily="34" charset="0"/>
              </a:rPr>
              <a:t>pre-crisis 2001.</a:t>
            </a:r>
            <a:endParaRPr lang="es-AR" sz="2000" dirty="0">
              <a:latin typeface="Helvetica" panose="020B0604020202020204" pitchFamily="34" charset="0"/>
              <a:ea typeface="Roboto" panose="02000000000000000000" pitchFamily="2" charset="0"/>
              <a:cs typeface="Helvetica" panose="020B0604020202020204" pitchFamily="34" charset="0"/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9085082E-7406-4C33-8B19-652995E092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5747" y="6505782"/>
            <a:ext cx="2423160" cy="35902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Fuente: </a:t>
            </a:r>
            <a:r>
              <a:rPr lang="en-US" sz="1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Ministerio</a:t>
            </a: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de </a:t>
            </a:r>
            <a:r>
              <a:rPr lang="en-US" sz="1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Economía</a:t>
            </a: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66632A8-6D20-4015-B02C-3D3ABC28D9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747" y="1693625"/>
            <a:ext cx="8918713" cy="4689373"/>
          </a:xfrm>
          <a:prstGeom prst="rect">
            <a:avLst/>
          </a:prstGeom>
          <a:ln>
            <a:noFill/>
          </a:ln>
        </p:spPr>
      </p:pic>
      <p:sp>
        <p:nvSpPr>
          <p:cNvPr id="13" name="Content Placeholder 8">
            <a:extLst>
              <a:ext uri="{FF2B5EF4-FFF2-40B4-BE49-F238E27FC236}">
                <a16:creationId xmlns:a16="http://schemas.microsoft.com/office/drawing/2014/main" id="{CA856D49-3EDE-4F9C-BC14-42E605E45D27}"/>
              </a:ext>
            </a:extLst>
          </p:cNvPr>
          <p:cNvSpPr txBox="1">
            <a:spLocks/>
          </p:cNvSpPr>
          <p:nvPr/>
        </p:nvSpPr>
        <p:spPr>
          <a:xfrm>
            <a:off x="807815" y="1409848"/>
            <a:ext cx="10083800" cy="4690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1600" dirty="0">
                <a:solidFill>
                  <a:srgbClr val="00B0F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Total de pagos de intereses (incluido el sector </a:t>
            </a:r>
            <a:r>
              <a:rPr lang="es-ES" sz="1600" dirty="0" err="1">
                <a:solidFill>
                  <a:srgbClr val="00B0F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intra-público</a:t>
            </a:r>
            <a:r>
              <a:rPr lang="es-ES" sz="1600" dirty="0">
                <a:solidFill>
                  <a:srgbClr val="00B0F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) como % de los ingresos del Gobierno Central </a:t>
            </a:r>
            <a:endParaRPr lang="en-US" sz="1600" dirty="0">
              <a:solidFill>
                <a:srgbClr val="00B0F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95964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-37304"/>
            <a:ext cx="12192000" cy="748972"/>
          </a:xfrm>
          <a:solidFill>
            <a:srgbClr val="CCECFF"/>
          </a:solidFill>
        </p:spPr>
        <p:txBody>
          <a:bodyPr>
            <a:normAutofit/>
          </a:bodyPr>
          <a:lstStyle/>
          <a:p>
            <a:r>
              <a:rPr lang="es-AR" sz="3200" dirty="0">
                <a:latin typeface="Helvetica" panose="020B0604020202020204" pitchFamily="34" charset="0"/>
                <a:ea typeface="Roboto" panose="02000000000000000000" pitchFamily="2" charset="0"/>
                <a:cs typeface="Helvetica" panose="020B0604020202020204" pitchFamily="34" charset="0"/>
              </a:rPr>
              <a:t>	Deuda Impagable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531"/>
          <a:stretch/>
        </p:blipFill>
        <p:spPr>
          <a:xfrm>
            <a:off x="11629346" y="9402"/>
            <a:ext cx="426817" cy="663650"/>
          </a:xfrm>
          <a:prstGeom prst="rect">
            <a:avLst/>
          </a:prstGeom>
        </p:spPr>
      </p:pic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33123-EE8F-42EE-B1AE-618D7E6540A1}" type="slidenum">
              <a:rPr lang="es-AR" smtClean="0"/>
              <a:t>7</a:t>
            </a:fld>
            <a:endParaRPr lang="es-AR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9085082E-7406-4C33-8B19-652995E092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7624" y="6418826"/>
            <a:ext cx="2423160" cy="35902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Fuente: </a:t>
            </a:r>
            <a:r>
              <a:rPr lang="en-US" sz="1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Ministerio</a:t>
            </a: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de </a:t>
            </a:r>
            <a:r>
              <a:rPr lang="en-US" sz="1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Economía</a:t>
            </a: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3" name="Content Placeholder 8">
            <a:extLst>
              <a:ext uri="{FF2B5EF4-FFF2-40B4-BE49-F238E27FC236}">
                <a16:creationId xmlns:a16="http://schemas.microsoft.com/office/drawing/2014/main" id="{CA856D49-3EDE-4F9C-BC14-42E605E45D27}"/>
              </a:ext>
            </a:extLst>
          </p:cNvPr>
          <p:cNvSpPr txBox="1">
            <a:spLocks/>
          </p:cNvSpPr>
          <p:nvPr/>
        </p:nvSpPr>
        <p:spPr>
          <a:xfrm>
            <a:off x="1219084" y="2109151"/>
            <a:ext cx="6202134" cy="469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1600" dirty="0">
                <a:solidFill>
                  <a:srgbClr val="00B0F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Gasto primario del gobierno central e intereses como % del PBI</a:t>
            </a:r>
            <a:endParaRPr lang="en-US" sz="1600" dirty="0">
              <a:solidFill>
                <a:srgbClr val="00B0F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4" name="Título 1">
            <a:extLst>
              <a:ext uri="{FF2B5EF4-FFF2-40B4-BE49-F238E27FC236}">
                <a16:creationId xmlns:a16="http://schemas.microsoft.com/office/drawing/2014/main" id="{84ED5D19-44D9-46EC-8816-59701B9B7748}"/>
              </a:ext>
            </a:extLst>
          </p:cNvPr>
          <p:cNvSpPr txBox="1">
            <a:spLocks/>
          </p:cNvSpPr>
          <p:nvPr/>
        </p:nvSpPr>
        <p:spPr>
          <a:xfrm>
            <a:off x="967624" y="880786"/>
            <a:ext cx="10668000" cy="1059247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just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s-ES" sz="2000" dirty="0">
                <a:latin typeface="Helvetica" panose="020B0604020202020204" pitchFamily="34" charset="0"/>
                <a:ea typeface="Roboto" panose="02000000000000000000" pitchFamily="2" charset="0"/>
                <a:cs typeface="Helvetica" panose="020B0604020202020204" pitchFamily="34" charset="0"/>
              </a:rPr>
              <a:t>Reducida capacidad de ajuste fiscal dado el esfuerzo soportado por la sociedad en bajar Gasto Primario. Esta situación se agrava por el deterioro de la situación social a fines de 2019 y la crisis sanitaria por el Covid19.</a:t>
            </a:r>
            <a:endParaRPr lang="es-AR" sz="2000" dirty="0">
              <a:latin typeface="Helvetica" panose="020B0604020202020204" pitchFamily="34" charset="0"/>
              <a:ea typeface="Roboto" panose="02000000000000000000" pitchFamily="2" charset="0"/>
              <a:cs typeface="Helvetica" panose="020B0604020202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B6960605-12F8-4EB2-969E-E061E99BDB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8353" y="2386218"/>
            <a:ext cx="8455003" cy="3775972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968067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-37304"/>
            <a:ext cx="12192000" cy="748972"/>
          </a:xfrm>
          <a:solidFill>
            <a:srgbClr val="CCECFF"/>
          </a:solidFill>
        </p:spPr>
        <p:txBody>
          <a:bodyPr>
            <a:normAutofit/>
          </a:bodyPr>
          <a:lstStyle/>
          <a:p>
            <a:r>
              <a:rPr lang="es-AR" sz="3200" dirty="0">
                <a:latin typeface="Helvetica" panose="020B0604020202020204" pitchFamily="34" charset="0"/>
                <a:ea typeface="Roboto" panose="02000000000000000000" pitchFamily="2" charset="0"/>
                <a:cs typeface="Helvetica" panose="020B0604020202020204" pitchFamily="34" charset="0"/>
              </a:rPr>
              <a:t>	 Necesidades de financiamiento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531"/>
          <a:stretch/>
        </p:blipFill>
        <p:spPr>
          <a:xfrm>
            <a:off x="11629346" y="9402"/>
            <a:ext cx="426817" cy="663650"/>
          </a:xfrm>
          <a:prstGeom prst="rect">
            <a:avLst/>
          </a:prstGeom>
        </p:spPr>
      </p:pic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33123-EE8F-42EE-B1AE-618D7E6540A1}" type="slidenum">
              <a:rPr lang="es-AR" smtClean="0"/>
              <a:t>8</a:t>
            </a:fld>
            <a:endParaRPr lang="es-AR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9085082E-7406-4C33-8B19-652995E092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91163"/>
            <a:ext cx="2423160" cy="35902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Fuente: </a:t>
            </a:r>
            <a:r>
              <a:rPr lang="en-US" sz="1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Ministerio</a:t>
            </a: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de </a:t>
            </a:r>
            <a:r>
              <a:rPr lang="en-US" sz="1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Economía</a:t>
            </a: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3" name="Content Placeholder 8">
            <a:extLst>
              <a:ext uri="{FF2B5EF4-FFF2-40B4-BE49-F238E27FC236}">
                <a16:creationId xmlns:a16="http://schemas.microsoft.com/office/drawing/2014/main" id="{CA856D49-3EDE-4F9C-BC14-42E605E45D27}"/>
              </a:ext>
            </a:extLst>
          </p:cNvPr>
          <p:cNvSpPr txBox="1">
            <a:spLocks/>
          </p:cNvSpPr>
          <p:nvPr/>
        </p:nvSpPr>
        <p:spPr>
          <a:xfrm>
            <a:off x="944880" y="1852401"/>
            <a:ext cx="9037320" cy="4690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 err="1">
                <a:solidFill>
                  <a:srgbClr val="00B0F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Necesidades</a:t>
            </a:r>
            <a:r>
              <a:rPr lang="en-US" sz="1600" dirty="0">
                <a:solidFill>
                  <a:srgbClr val="00B0F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1600" dirty="0" err="1">
                <a:solidFill>
                  <a:srgbClr val="00B0F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Brutas</a:t>
            </a:r>
            <a:r>
              <a:rPr lang="en-US" sz="1600" dirty="0">
                <a:solidFill>
                  <a:srgbClr val="00B0F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de </a:t>
            </a:r>
            <a:r>
              <a:rPr lang="en-US" sz="1600" dirty="0" err="1">
                <a:solidFill>
                  <a:srgbClr val="00B0F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Financiaciamiento</a:t>
            </a:r>
            <a:r>
              <a:rPr lang="en-US" sz="1600" dirty="0">
                <a:solidFill>
                  <a:srgbClr val="00B0F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del </a:t>
            </a:r>
            <a:r>
              <a:rPr lang="en-US" sz="1600" dirty="0" err="1">
                <a:solidFill>
                  <a:srgbClr val="00B0F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Gobierno</a:t>
            </a:r>
            <a:r>
              <a:rPr lang="en-US" sz="1600" dirty="0">
                <a:solidFill>
                  <a:srgbClr val="00B0F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Central (% del PBI, incl. sector </a:t>
            </a:r>
            <a:r>
              <a:rPr lang="en-US" sz="1600" dirty="0" err="1">
                <a:solidFill>
                  <a:srgbClr val="00B0F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público</a:t>
            </a:r>
            <a:r>
              <a:rPr lang="en-US" sz="1600" dirty="0">
                <a:solidFill>
                  <a:srgbClr val="00B0F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) 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7A0FAA23-032B-4C3B-A680-7DC680AF7AB0}"/>
              </a:ext>
            </a:extLst>
          </p:cNvPr>
          <p:cNvSpPr txBox="1"/>
          <p:nvPr/>
        </p:nvSpPr>
        <p:spPr>
          <a:xfrm>
            <a:off x="703429" y="753507"/>
            <a:ext cx="107851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s-AR" sz="2000" dirty="0">
                <a:latin typeface="Helvetica" panose="020B0604020202020204" pitchFamily="34" charset="0"/>
                <a:cs typeface="Helvetica" panose="020B0604020202020204" pitchFamily="34" charset="0"/>
              </a:rPr>
              <a:t>Las necesidades brutas de financiamiento (GFN) a lo largo de los últimos 10 años se </a:t>
            </a:r>
            <a:r>
              <a:rPr lang="es-AR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duplicaron generando </a:t>
            </a:r>
            <a:r>
              <a:rPr lang="es-AR" sz="2000" dirty="0">
                <a:latin typeface="Helvetica" panose="020B0604020202020204" pitchFamily="34" charset="0"/>
                <a:cs typeface="Helvetica" panose="020B0604020202020204" pitchFamily="34" charset="0"/>
              </a:rPr>
              <a:t>desequilibrios que atentan contra la sostenibilidad.</a:t>
            </a:r>
            <a:endParaRPr lang="en-US" sz="24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grpSp>
        <p:nvGrpSpPr>
          <p:cNvPr id="10" name="Grupo 9">
            <a:extLst>
              <a:ext uri="{FF2B5EF4-FFF2-40B4-BE49-F238E27FC236}">
                <a16:creationId xmlns:a16="http://schemas.microsoft.com/office/drawing/2014/main" id="{5661A721-F3C2-4AA8-B1F7-BDE887406F7E}"/>
              </a:ext>
            </a:extLst>
          </p:cNvPr>
          <p:cNvGrpSpPr/>
          <p:nvPr/>
        </p:nvGrpSpPr>
        <p:grpSpPr>
          <a:xfrm>
            <a:off x="1205380" y="2188624"/>
            <a:ext cx="9028612" cy="4246670"/>
            <a:chOff x="953588" y="2188624"/>
            <a:chExt cx="9028612" cy="4246670"/>
          </a:xfrm>
        </p:grpSpPr>
        <p:grpSp>
          <p:nvGrpSpPr>
            <p:cNvPr id="7" name="Grupo 6"/>
            <p:cNvGrpSpPr/>
            <p:nvPr/>
          </p:nvGrpSpPr>
          <p:grpSpPr>
            <a:xfrm>
              <a:off x="953588" y="2188624"/>
              <a:ext cx="9028612" cy="4246670"/>
              <a:chOff x="838200" y="1957284"/>
              <a:chExt cx="9037320" cy="4581628"/>
            </a:xfrm>
          </p:grpSpPr>
          <p:pic>
            <p:nvPicPr>
              <p:cNvPr id="4" name="Imagen 3">
                <a:extLst>
                  <a:ext uri="{FF2B5EF4-FFF2-40B4-BE49-F238E27FC236}">
                    <a16:creationId xmlns:a16="http://schemas.microsoft.com/office/drawing/2014/main" id="{283977A4-9FA6-4777-9F95-8BBEAA47F6A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38200" y="1957284"/>
                <a:ext cx="9037320" cy="4581628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3" name="CuadroTexto 2"/>
              <p:cNvSpPr txBox="1"/>
              <p:nvPr/>
            </p:nvSpPr>
            <p:spPr>
              <a:xfrm>
                <a:off x="8035834" y="1991003"/>
                <a:ext cx="1149531" cy="261610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s-AR" sz="1100" b="1" i="1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Proyecciones</a:t>
                </a:r>
              </a:p>
            </p:txBody>
          </p:sp>
        </p:grpSp>
        <p:sp>
          <p:nvSpPr>
            <p:cNvPr id="8" name="Elipse 7"/>
            <p:cNvSpPr/>
            <p:nvPr/>
          </p:nvSpPr>
          <p:spPr>
            <a:xfrm>
              <a:off x="1056197" y="4239100"/>
              <a:ext cx="391886" cy="391886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4" name="Elipse 13"/>
            <p:cNvSpPr/>
            <p:nvPr/>
          </p:nvSpPr>
          <p:spPr>
            <a:xfrm>
              <a:off x="7438255" y="2477331"/>
              <a:ext cx="383194" cy="342538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</p:spTree>
    <p:extLst>
      <p:ext uri="{BB962C8B-B14F-4D97-AF65-F5344CB8AC3E}">
        <p14:creationId xmlns:p14="http://schemas.microsoft.com/office/powerpoint/2010/main" val="6595919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-26126"/>
            <a:ext cx="12192000" cy="748972"/>
          </a:xfrm>
          <a:solidFill>
            <a:srgbClr val="CCECFF"/>
          </a:solidFill>
        </p:spPr>
        <p:txBody>
          <a:bodyPr>
            <a:normAutofit/>
          </a:bodyPr>
          <a:lstStyle/>
          <a:p>
            <a:r>
              <a:rPr lang="es-AR" sz="3200" dirty="0">
                <a:latin typeface="Helvetica" panose="020B0604020202020204" pitchFamily="34" charset="0"/>
                <a:ea typeface="Roboto" panose="02000000000000000000" pitchFamily="2" charset="0"/>
                <a:cs typeface="Helvetica" panose="020B0604020202020204" pitchFamily="34" charset="0"/>
              </a:rPr>
              <a:t>	Objetivos para recuperar la sostenibilidad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531"/>
          <a:stretch/>
        </p:blipFill>
        <p:spPr>
          <a:xfrm>
            <a:off x="11629346" y="53792"/>
            <a:ext cx="426817" cy="663650"/>
          </a:xfrm>
          <a:prstGeom prst="rect">
            <a:avLst/>
          </a:prstGeom>
        </p:spPr>
      </p:pic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33123-EE8F-42EE-B1AE-618D7E6540A1}" type="slidenum">
              <a:rPr lang="es-AR" smtClean="0"/>
              <a:t>9</a:t>
            </a:fld>
            <a:endParaRPr lang="es-AR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7A0FAA23-032B-4C3B-A680-7DC680AF7AB0}"/>
              </a:ext>
            </a:extLst>
          </p:cNvPr>
          <p:cNvSpPr txBox="1"/>
          <p:nvPr/>
        </p:nvSpPr>
        <p:spPr>
          <a:xfrm>
            <a:off x="624791" y="472414"/>
            <a:ext cx="11217963" cy="71711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ü"/>
            </a:pPr>
            <a:endParaRPr lang="es-AR" sz="32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285750" indent="-285750">
              <a:lnSpc>
                <a:spcPct val="300000"/>
              </a:lnSpc>
              <a:buFont typeface="Wingdings" panose="05000000000000000000" pitchFamily="2" charset="2"/>
              <a:buChar char="ü"/>
            </a:pPr>
            <a:r>
              <a:rPr lang="es-AR" sz="2800" dirty="0">
                <a:latin typeface="Helvetica" panose="020B0604020202020204" pitchFamily="34" charset="0"/>
                <a:cs typeface="Helvetica" panose="020B0604020202020204" pitchFamily="34" charset="0"/>
              </a:rPr>
              <a:t>Estabilizar la Deuda Pública en niveles </a:t>
            </a:r>
            <a:r>
              <a:rPr lang="es-AR" sz="28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sostenibles del PBI</a:t>
            </a:r>
            <a:endParaRPr lang="es-AR" sz="28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285750" indent="-285750">
              <a:lnSpc>
                <a:spcPct val="300000"/>
              </a:lnSpc>
              <a:buFont typeface="Wingdings" panose="05000000000000000000" pitchFamily="2" charset="2"/>
              <a:buChar char="ü"/>
            </a:pPr>
            <a:r>
              <a:rPr lang="es-AR" sz="28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Extender </a:t>
            </a:r>
            <a:r>
              <a:rPr lang="es-AR" sz="2800" dirty="0">
                <a:latin typeface="Helvetica" panose="020B0604020202020204" pitchFamily="34" charset="0"/>
                <a:cs typeface="Helvetica" panose="020B0604020202020204" pitchFamily="34" charset="0"/>
              </a:rPr>
              <a:t>plazos de los vencimientos de deuda</a:t>
            </a:r>
          </a:p>
          <a:p>
            <a:pPr marL="285750" indent="-285750">
              <a:lnSpc>
                <a:spcPct val="300000"/>
              </a:lnSpc>
              <a:buFont typeface="Wingdings" panose="05000000000000000000" pitchFamily="2" charset="2"/>
              <a:buChar char="ü"/>
            </a:pPr>
            <a:r>
              <a:rPr lang="es-AR" sz="2800" dirty="0">
                <a:latin typeface="Helvetica" panose="020B0604020202020204" pitchFamily="34" charset="0"/>
                <a:cs typeface="Helvetica" panose="020B0604020202020204" pitchFamily="34" charset="0"/>
              </a:rPr>
              <a:t>Reducir </a:t>
            </a:r>
            <a:r>
              <a:rPr lang="es-AR" sz="28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los intereses de </a:t>
            </a:r>
            <a:r>
              <a:rPr lang="es-AR" sz="2800" dirty="0">
                <a:latin typeface="Helvetica" panose="020B0604020202020204" pitchFamily="34" charset="0"/>
                <a:cs typeface="Helvetica" panose="020B0604020202020204" pitchFamily="34" charset="0"/>
              </a:rPr>
              <a:t>deuda a tasas sostenibles </a:t>
            </a:r>
            <a:r>
              <a:rPr lang="es-AR" sz="28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de largo </a:t>
            </a:r>
            <a:r>
              <a:rPr lang="es-AR" sz="2800" dirty="0">
                <a:latin typeface="Helvetica" panose="020B0604020202020204" pitchFamily="34" charset="0"/>
                <a:cs typeface="Helvetica" panose="020B0604020202020204" pitchFamily="34" charset="0"/>
              </a:rPr>
              <a:t>plazo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es-AR" sz="32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es-AR" sz="32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en-US" sz="3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987554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2390</TotalTime>
  <Words>610</Words>
  <Application>Microsoft Office PowerPoint</Application>
  <PresentationFormat>Panorámica</PresentationFormat>
  <Paragraphs>107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3" baseType="lpstr">
      <vt:lpstr>Arial</vt:lpstr>
      <vt:lpstr>Calibri</vt:lpstr>
      <vt:lpstr>Calibri Light</vt:lpstr>
      <vt:lpstr>Helvetica</vt:lpstr>
      <vt:lpstr>Roboto</vt:lpstr>
      <vt:lpstr>Roboto Thin</vt:lpstr>
      <vt:lpstr>Wingdings</vt:lpstr>
      <vt:lpstr>Tema de Office</vt:lpstr>
      <vt:lpstr>Presentación de PowerPoint</vt:lpstr>
      <vt:lpstr> ÍNDICE</vt:lpstr>
      <vt:lpstr>   Deuda Insostenible</vt:lpstr>
      <vt:lpstr>Presentación de PowerPoint</vt:lpstr>
      <vt:lpstr> Deuda no financiable</vt:lpstr>
      <vt:lpstr> Deuda Impagable</vt:lpstr>
      <vt:lpstr> Deuda Impagable</vt:lpstr>
      <vt:lpstr>  Necesidades de financiamiento</vt:lpstr>
      <vt:lpstr> Objetivos para recuperar la sostenibilidad</vt:lpstr>
      <vt:lpstr>Presentación de PowerPoint</vt:lpstr>
      <vt:lpstr> Bonos a reestructurar</vt:lpstr>
      <vt:lpstr> Bonos a reestructurar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Template</dc:creator>
  <cp:lastModifiedBy>Lautaro</cp:lastModifiedBy>
  <cp:revision>187</cp:revision>
  <dcterms:created xsi:type="dcterms:W3CDTF">2020-02-05T13:02:36Z</dcterms:created>
  <dcterms:modified xsi:type="dcterms:W3CDTF">2020-04-16T03:40:40Z</dcterms:modified>
</cp:coreProperties>
</file>